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64" r:id="rId1"/>
  </p:sldMasterIdLst>
  <p:notesMasterIdLst>
    <p:notesMasterId r:id="rId40"/>
  </p:notesMasterIdLst>
  <p:sldIdLst>
    <p:sldId id="256" r:id="rId2"/>
    <p:sldId id="274" r:id="rId3"/>
    <p:sldId id="275" r:id="rId4"/>
    <p:sldId id="276" r:id="rId5"/>
    <p:sldId id="277" r:id="rId6"/>
    <p:sldId id="278" r:id="rId7"/>
    <p:sldId id="279" r:id="rId8"/>
    <p:sldId id="260" r:id="rId9"/>
    <p:sldId id="270" r:id="rId10"/>
    <p:sldId id="271" r:id="rId11"/>
    <p:sldId id="272" r:id="rId12"/>
    <p:sldId id="263" r:id="rId13"/>
    <p:sldId id="267" r:id="rId14"/>
    <p:sldId id="266" r:id="rId15"/>
    <p:sldId id="269" r:id="rId16"/>
    <p:sldId id="268" r:id="rId17"/>
    <p:sldId id="261" r:id="rId18"/>
    <p:sldId id="273" r:id="rId19"/>
    <p:sldId id="292" r:id="rId20"/>
    <p:sldId id="293" r:id="rId21"/>
    <p:sldId id="294" r:id="rId22"/>
    <p:sldId id="299" r:id="rId23"/>
    <p:sldId id="290" r:id="rId24"/>
    <p:sldId id="291" r:id="rId25"/>
    <p:sldId id="295" r:id="rId26"/>
    <p:sldId id="296" r:id="rId27"/>
    <p:sldId id="298" r:id="rId28"/>
    <p:sldId id="297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43BDCAB-EA9C-41EB-AC19-AA4CA6DDBAF2}">
          <p14:sldIdLst>
            <p14:sldId id="256"/>
            <p14:sldId id="274"/>
            <p14:sldId id="275"/>
            <p14:sldId id="276"/>
            <p14:sldId id="277"/>
            <p14:sldId id="278"/>
            <p14:sldId id="279"/>
            <p14:sldId id="260"/>
            <p14:sldId id="270"/>
            <p14:sldId id="271"/>
            <p14:sldId id="272"/>
            <p14:sldId id="263"/>
            <p14:sldId id="267"/>
            <p14:sldId id="266"/>
            <p14:sldId id="269"/>
            <p14:sldId id="268"/>
            <p14:sldId id="261"/>
            <p14:sldId id="273"/>
            <p14:sldId id="292"/>
            <p14:sldId id="293"/>
            <p14:sldId id="294"/>
            <p14:sldId id="299"/>
            <p14:sldId id="290"/>
            <p14:sldId id="291"/>
            <p14:sldId id="295"/>
            <p14:sldId id="296"/>
            <p14:sldId id="298"/>
            <p14:sldId id="297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C4D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7" autoAdjust="0"/>
    <p:restoredTop sz="95083" autoAdjust="0"/>
  </p:normalViewPr>
  <p:slideViewPr>
    <p:cSldViewPr snapToGrid="0">
      <p:cViewPr varScale="1">
        <p:scale>
          <a:sx n="68" d="100"/>
          <a:sy n="68" d="100"/>
        </p:scale>
        <p:origin x="81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18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4" Type="http://schemas.openxmlformats.org/officeDocument/2006/relationships/image" Target="../media/image22.sv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svg"/><Relationship Id="rId1" Type="http://schemas.openxmlformats.org/officeDocument/2006/relationships/image" Target="../media/image64.png"/><Relationship Id="rId6" Type="http://schemas.openxmlformats.org/officeDocument/2006/relationships/image" Target="../media/image69.svg"/><Relationship Id="rId5" Type="http://schemas.openxmlformats.org/officeDocument/2006/relationships/image" Target="../media/image68.png"/><Relationship Id="rId4" Type="http://schemas.openxmlformats.org/officeDocument/2006/relationships/image" Target="../media/image67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18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4" Type="http://schemas.openxmlformats.org/officeDocument/2006/relationships/image" Target="../media/image22.sv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svg"/><Relationship Id="rId1" Type="http://schemas.openxmlformats.org/officeDocument/2006/relationships/image" Target="../media/image64.png"/><Relationship Id="rId6" Type="http://schemas.openxmlformats.org/officeDocument/2006/relationships/image" Target="../media/image69.svg"/><Relationship Id="rId5" Type="http://schemas.openxmlformats.org/officeDocument/2006/relationships/image" Target="../media/image68.png"/><Relationship Id="rId4" Type="http://schemas.openxmlformats.org/officeDocument/2006/relationships/image" Target="../media/image6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3202068-AADB-46E8-B934-B084A3924E5C}" type="doc">
      <dgm:prSet loTypeId="urn:microsoft.com/office/officeart/2018/2/layout/IconVerticalSolidList" loCatId="icon" qsTypeId="urn:microsoft.com/office/officeart/2005/8/quickstyle/simple4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EE6DCAD1-4569-40D2-B132-55C66F8C2F9F}">
      <dgm:prSet/>
      <dgm:spPr/>
      <dgm:t>
        <a:bodyPr/>
        <a:lstStyle/>
        <a:p>
          <a:r>
            <a:rPr lang="en-US" baseline="0" dirty="0">
              <a:latin typeface="Franklin Gothic Medium Cond" panose="020B0606030402020204" pitchFamily="34" charset="0"/>
              <a:cs typeface="Aharoni" panose="020B0604020202020204" pitchFamily="2" charset="-79"/>
            </a:rPr>
            <a:t>Overview of the dataset</a:t>
          </a:r>
          <a:endParaRPr lang="en-US" dirty="0">
            <a:latin typeface="Franklin Gothic Medium Cond" panose="020B0606030402020204" pitchFamily="34" charset="0"/>
            <a:cs typeface="Aharoni" panose="020B0604020202020204" pitchFamily="2" charset="-79"/>
          </a:endParaRPr>
        </a:p>
      </dgm:t>
    </dgm:pt>
    <dgm:pt modelId="{FB108629-4323-431C-993F-8C36FB6A22C7}" type="parTrans" cxnId="{DEC666AB-C1DF-4A0D-BD1F-ABEEDDAF31D6}">
      <dgm:prSet/>
      <dgm:spPr/>
      <dgm:t>
        <a:bodyPr/>
        <a:lstStyle/>
        <a:p>
          <a:endParaRPr lang="en-US"/>
        </a:p>
      </dgm:t>
    </dgm:pt>
    <dgm:pt modelId="{860DC742-C774-475A-862C-8CC1CAA4A2A2}" type="sibTrans" cxnId="{DEC666AB-C1DF-4A0D-BD1F-ABEEDDAF31D6}">
      <dgm:prSet/>
      <dgm:spPr/>
      <dgm:t>
        <a:bodyPr/>
        <a:lstStyle/>
        <a:p>
          <a:endParaRPr lang="en-US"/>
        </a:p>
      </dgm:t>
    </dgm:pt>
    <dgm:pt modelId="{562DE039-AF1B-4CD0-A57A-740C3A049033}">
      <dgm:prSet/>
      <dgm:spPr/>
      <dgm:t>
        <a:bodyPr/>
        <a:lstStyle/>
        <a:p>
          <a:r>
            <a:rPr lang="en-US" baseline="0">
              <a:latin typeface="Franklin Gothic Medium Cond" panose="020B0606030402020204" pitchFamily="34" charset="0"/>
              <a:cs typeface="Aharoni" panose="020B0604020202020204" pitchFamily="2" charset="-79"/>
            </a:rPr>
            <a:t>Problem Statement</a:t>
          </a:r>
          <a:endParaRPr lang="en-US">
            <a:latin typeface="Franklin Gothic Medium Cond" panose="020B0606030402020204" pitchFamily="34" charset="0"/>
            <a:cs typeface="Aharoni" panose="020B0604020202020204" pitchFamily="2" charset="-79"/>
          </a:endParaRPr>
        </a:p>
      </dgm:t>
    </dgm:pt>
    <dgm:pt modelId="{74AAFB12-3F14-4E2A-8192-C14F028B4525}" type="parTrans" cxnId="{2F307940-2D7F-4302-85F7-95DE2056668C}">
      <dgm:prSet/>
      <dgm:spPr/>
      <dgm:t>
        <a:bodyPr/>
        <a:lstStyle/>
        <a:p>
          <a:endParaRPr lang="en-US"/>
        </a:p>
      </dgm:t>
    </dgm:pt>
    <dgm:pt modelId="{C73CE97D-7817-4BCA-B07A-6B3FB65A94BC}" type="sibTrans" cxnId="{2F307940-2D7F-4302-85F7-95DE2056668C}">
      <dgm:prSet/>
      <dgm:spPr/>
      <dgm:t>
        <a:bodyPr/>
        <a:lstStyle/>
        <a:p>
          <a:endParaRPr lang="en-US"/>
        </a:p>
      </dgm:t>
    </dgm:pt>
    <dgm:pt modelId="{648FE45B-2FFC-4BC9-B0DF-DD7CB2450CA0}">
      <dgm:prSet/>
      <dgm:spPr/>
      <dgm:t>
        <a:bodyPr/>
        <a:lstStyle/>
        <a:p>
          <a:r>
            <a:rPr lang="en-US" baseline="0" dirty="0">
              <a:latin typeface="Franklin Gothic Medium Cond" panose="020B0606030402020204" pitchFamily="34" charset="0"/>
              <a:cs typeface="Aharoni" panose="020B0604020202020204" pitchFamily="2" charset="-79"/>
            </a:rPr>
            <a:t>Literature Review</a:t>
          </a:r>
          <a:endParaRPr lang="en-US" dirty="0">
            <a:latin typeface="Franklin Gothic Medium Cond" panose="020B0606030402020204" pitchFamily="34" charset="0"/>
            <a:cs typeface="Aharoni" panose="020B0604020202020204" pitchFamily="2" charset="-79"/>
          </a:endParaRPr>
        </a:p>
      </dgm:t>
    </dgm:pt>
    <dgm:pt modelId="{A85121BC-4F96-4BD0-BCB3-46DB81653D7A}" type="parTrans" cxnId="{F241E81E-E119-4149-BFA5-0EE888B79E42}">
      <dgm:prSet/>
      <dgm:spPr/>
      <dgm:t>
        <a:bodyPr/>
        <a:lstStyle/>
        <a:p>
          <a:endParaRPr lang="en-US"/>
        </a:p>
      </dgm:t>
    </dgm:pt>
    <dgm:pt modelId="{4AEF0712-1C75-4090-AF38-62686A4E3698}" type="sibTrans" cxnId="{F241E81E-E119-4149-BFA5-0EE888B79E42}">
      <dgm:prSet/>
      <dgm:spPr/>
      <dgm:t>
        <a:bodyPr/>
        <a:lstStyle/>
        <a:p>
          <a:endParaRPr lang="en-US"/>
        </a:p>
      </dgm:t>
    </dgm:pt>
    <dgm:pt modelId="{2597159F-63BF-47A5-ABAD-16A036A4EE68}">
      <dgm:prSet/>
      <dgm:spPr/>
      <dgm:t>
        <a:bodyPr/>
        <a:lstStyle/>
        <a:p>
          <a:r>
            <a:rPr lang="en-US" baseline="0">
              <a:latin typeface="Franklin Gothic Medium Cond" panose="020B0606030402020204" pitchFamily="34" charset="0"/>
              <a:cs typeface="Aharoni" panose="020B0604020202020204" pitchFamily="2" charset="-79"/>
            </a:rPr>
            <a:t>Data cleaning and preprocessing</a:t>
          </a:r>
          <a:endParaRPr lang="en-US">
            <a:latin typeface="Franklin Gothic Medium Cond" panose="020B0606030402020204" pitchFamily="34" charset="0"/>
            <a:cs typeface="Aharoni" panose="020B0604020202020204" pitchFamily="2" charset="-79"/>
          </a:endParaRPr>
        </a:p>
      </dgm:t>
    </dgm:pt>
    <dgm:pt modelId="{0BBDEC9B-5603-4195-B5C1-E5AD7CDD6993}" type="parTrans" cxnId="{A6059438-1F9D-4E77-BB27-F444897976C9}">
      <dgm:prSet/>
      <dgm:spPr/>
      <dgm:t>
        <a:bodyPr/>
        <a:lstStyle/>
        <a:p>
          <a:endParaRPr lang="en-US"/>
        </a:p>
      </dgm:t>
    </dgm:pt>
    <dgm:pt modelId="{776A4563-1473-48A7-9F3E-8F8326950F4D}" type="sibTrans" cxnId="{A6059438-1F9D-4E77-BB27-F444897976C9}">
      <dgm:prSet/>
      <dgm:spPr/>
      <dgm:t>
        <a:bodyPr/>
        <a:lstStyle/>
        <a:p>
          <a:endParaRPr lang="en-US"/>
        </a:p>
      </dgm:t>
    </dgm:pt>
    <dgm:pt modelId="{BF008DA6-DBFD-4472-AB7D-436A538A2F47}">
      <dgm:prSet/>
      <dgm:spPr/>
      <dgm:t>
        <a:bodyPr/>
        <a:lstStyle/>
        <a:p>
          <a:r>
            <a:rPr lang="en-US" baseline="0" dirty="0">
              <a:latin typeface="Franklin Gothic Medium Cond" panose="020B0606030402020204" pitchFamily="34" charset="0"/>
              <a:cs typeface="Aharoni" panose="020B0604020202020204" pitchFamily="2" charset="-79"/>
            </a:rPr>
            <a:t>Method implementations – MLR, CART, </a:t>
          </a:r>
          <a:r>
            <a:rPr lang="en-US" baseline="0" dirty="0" err="1">
              <a:latin typeface="Franklin Gothic Medium Cond" panose="020B0606030402020204" pitchFamily="34" charset="0"/>
              <a:cs typeface="Aharoni" panose="020B0604020202020204" pitchFamily="2" charset="-79"/>
            </a:rPr>
            <a:t>kNN</a:t>
          </a:r>
          <a:endParaRPr lang="en-US" dirty="0">
            <a:latin typeface="Franklin Gothic Medium Cond" panose="020B0606030402020204" pitchFamily="34" charset="0"/>
            <a:cs typeface="Aharoni" panose="020B0604020202020204" pitchFamily="2" charset="-79"/>
          </a:endParaRPr>
        </a:p>
      </dgm:t>
    </dgm:pt>
    <dgm:pt modelId="{6CFD4D23-CADF-48CF-8BAE-D2B8BE37CBBC}" type="parTrans" cxnId="{83607BD0-3CF6-4D99-866F-9E17BA5B895A}">
      <dgm:prSet/>
      <dgm:spPr/>
      <dgm:t>
        <a:bodyPr/>
        <a:lstStyle/>
        <a:p>
          <a:endParaRPr lang="en-US"/>
        </a:p>
      </dgm:t>
    </dgm:pt>
    <dgm:pt modelId="{42E0079F-34C1-4496-AD8F-22B75671BA84}" type="sibTrans" cxnId="{83607BD0-3CF6-4D99-866F-9E17BA5B895A}">
      <dgm:prSet/>
      <dgm:spPr/>
      <dgm:t>
        <a:bodyPr/>
        <a:lstStyle/>
        <a:p>
          <a:endParaRPr lang="en-US"/>
        </a:p>
      </dgm:t>
    </dgm:pt>
    <dgm:pt modelId="{5A3CE614-ED2C-4180-A0FE-368A2F6758B5}">
      <dgm:prSet/>
      <dgm:spPr/>
      <dgm:t>
        <a:bodyPr/>
        <a:lstStyle/>
        <a:p>
          <a:r>
            <a:rPr lang="en-US" baseline="0" dirty="0">
              <a:latin typeface="Franklin Gothic Medium Cond" panose="020B0606030402020204" pitchFamily="34" charset="0"/>
              <a:cs typeface="Aharoni" panose="020B0604020202020204" pitchFamily="2" charset="-79"/>
            </a:rPr>
            <a:t>Analysis</a:t>
          </a:r>
          <a:endParaRPr lang="en-US" dirty="0">
            <a:latin typeface="Franklin Gothic Medium Cond" panose="020B0606030402020204" pitchFamily="34" charset="0"/>
            <a:cs typeface="Aharoni" panose="020B0604020202020204" pitchFamily="2" charset="-79"/>
          </a:endParaRPr>
        </a:p>
      </dgm:t>
    </dgm:pt>
    <dgm:pt modelId="{C20E088E-6C23-4DA2-8FFF-FBD10415A0C2}" type="parTrans" cxnId="{A29A8180-7963-4D17-A62C-2A40F7F3B9B5}">
      <dgm:prSet/>
      <dgm:spPr/>
      <dgm:t>
        <a:bodyPr/>
        <a:lstStyle/>
        <a:p>
          <a:endParaRPr lang="en-US"/>
        </a:p>
      </dgm:t>
    </dgm:pt>
    <dgm:pt modelId="{6F7A3077-CA06-45E5-ADA8-7AB3DCE92199}" type="sibTrans" cxnId="{A29A8180-7963-4D17-A62C-2A40F7F3B9B5}">
      <dgm:prSet/>
      <dgm:spPr/>
      <dgm:t>
        <a:bodyPr/>
        <a:lstStyle/>
        <a:p>
          <a:endParaRPr lang="en-US"/>
        </a:p>
      </dgm:t>
    </dgm:pt>
    <dgm:pt modelId="{5EEA3F7B-0D32-4D7E-9563-1384E8DB667B}">
      <dgm:prSet/>
      <dgm:spPr/>
      <dgm:t>
        <a:bodyPr/>
        <a:lstStyle/>
        <a:p>
          <a:r>
            <a:rPr lang="en-US" baseline="0" dirty="0">
              <a:latin typeface="Franklin Gothic Medium Cond" panose="020B0606030402020204" pitchFamily="34" charset="0"/>
              <a:cs typeface="Aharoni" panose="020B0604020202020204" pitchFamily="2" charset="-79"/>
            </a:rPr>
            <a:t>Conclusion</a:t>
          </a:r>
          <a:endParaRPr lang="en-US" dirty="0">
            <a:latin typeface="Franklin Gothic Medium Cond" panose="020B0606030402020204" pitchFamily="34" charset="0"/>
            <a:cs typeface="Aharoni" panose="020B0604020202020204" pitchFamily="2" charset="-79"/>
          </a:endParaRPr>
        </a:p>
      </dgm:t>
    </dgm:pt>
    <dgm:pt modelId="{D0BC5170-2661-4301-B5FE-1C37A9F38BF5}" type="parTrans" cxnId="{FA9C86B3-DF2C-49BA-8ED9-C1C569BA87AD}">
      <dgm:prSet/>
      <dgm:spPr/>
      <dgm:t>
        <a:bodyPr/>
        <a:lstStyle/>
        <a:p>
          <a:endParaRPr lang="en-US"/>
        </a:p>
      </dgm:t>
    </dgm:pt>
    <dgm:pt modelId="{D90FF992-1620-49F5-BD3A-E29C974FD032}" type="sibTrans" cxnId="{FA9C86B3-DF2C-49BA-8ED9-C1C569BA87AD}">
      <dgm:prSet/>
      <dgm:spPr/>
      <dgm:t>
        <a:bodyPr/>
        <a:lstStyle/>
        <a:p>
          <a:endParaRPr lang="en-US"/>
        </a:p>
      </dgm:t>
    </dgm:pt>
    <dgm:pt modelId="{9204B9D2-6469-4C29-835B-1B6DC71BAEFD}" type="pres">
      <dgm:prSet presAssocID="{73202068-AADB-46E8-B934-B084A3924E5C}" presName="root" presStyleCnt="0">
        <dgm:presLayoutVars>
          <dgm:dir/>
          <dgm:resizeHandles val="exact"/>
        </dgm:presLayoutVars>
      </dgm:prSet>
      <dgm:spPr/>
    </dgm:pt>
    <dgm:pt modelId="{B662E76C-E090-496C-BB99-0686B4FAD86C}" type="pres">
      <dgm:prSet presAssocID="{EE6DCAD1-4569-40D2-B132-55C66F8C2F9F}" presName="compNode" presStyleCnt="0"/>
      <dgm:spPr/>
    </dgm:pt>
    <dgm:pt modelId="{7FEFDCFC-41B0-4B52-A4F5-E5338F9F5364}" type="pres">
      <dgm:prSet presAssocID="{EE6DCAD1-4569-40D2-B132-55C66F8C2F9F}" presName="bgRect" presStyleLbl="bgShp" presStyleIdx="0" presStyleCnt="7"/>
      <dgm:spPr/>
    </dgm:pt>
    <dgm:pt modelId="{48121D2C-DA61-4296-9904-D8F1D3023017}" type="pres">
      <dgm:prSet presAssocID="{EE6DCAD1-4569-40D2-B132-55C66F8C2F9F}" presName="iconRect" presStyleLbl="node1" presStyleIdx="0" presStyleCnt="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D926146F-0B85-4D41-9FBE-7CF627852ED4}" type="pres">
      <dgm:prSet presAssocID="{EE6DCAD1-4569-40D2-B132-55C66F8C2F9F}" presName="spaceRect" presStyleCnt="0"/>
      <dgm:spPr/>
    </dgm:pt>
    <dgm:pt modelId="{8BF7BA97-3583-424C-9F21-33530AD70223}" type="pres">
      <dgm:prSet presAssocID="{EE6DCAD1-4569-40D2-B132-55C66F8C2F9F}" presName="parTx" presStyleLbl="revTx" presStyleIdx="0" presStyleCnt="7">
        <dgm:presLayoutVars>
          <dgm:chMax val="0"/>
          <dgm:chPref val="0"/>
        </dgm:presLayoutVars>
      </dgm:prSet>
      <dgm:spPr/>
    </dgm:pt>
    <dgm:pt modelId="{CFC852A1-D09E-417C-8016-B6B5594BA917}" type="pres">
      <dgm:prSet presAssocID="{860DC742-C774-475A-862C-8CC1CAA4A2A2}" presName="sibTrans" presStyleCnt="0"/>
      <dgm:spPr/>
    </dgm:pt>
    <dgm:pt modelId="{173E595C-5117-4388-9A7E-78786CA4B69E}" type="pres">
      <dgm:prSet presAssocID="{562DE039-AF1B-4CD0-A57A-740C3A049033}" presName="compNode" presStyleCnt="0"/>
      <dgm:spPr/>
    </dgm:pt>
    <dgm:pt modelId="{2C3E0A70-69B0-453E-BE92-90820C695E54}" type="pres">
      <dgm:prSet presAssocID="{562DE039-AF1B-4CD0-A57A-740C3A049033}" presName="bgRect" presStyleLbl="bgShp" presStyleIdx="1" presStyleCnt="7"/>
      <dgm:spPr/>
    </dgm:pt>
    <dgm:pt modelId="{705434E6-2633-4CCB-BF13-437EE43D4249}" type="pres">
      <dgm:prSet presAssocID="{562DE039-AF1B-4CD0-A57A-740C3A049033}" presName="iconRect" presStyleLbl="node1" presStyleIdx="1" presStyleCnt="7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lp"/>
        </a:ext>
      </dgm:extLst>
    </dgm:pt>
    <dgm:pt modelId="{7E5FA4E1-76FA-4EDF-870B-D4EC344DA223}" type="pres">
      <dgm:prSet presAssocID="{562DE039-AF1B-4CD0-A57A-740C3A049033}" presName="spaceRect" presStyleCnt="0"/>
      <dgm:spPr/>
    </dgm:pt>
    <dgm:pt modelId="{7DE747E2-F754-4B90-98A7-90DB63F6857D}" type="pres">
      <dgm:prSet presAssocID="{562DE039-AF1B-4CD0-A57A-740C3A049033}" presName="parTx" presStyleLbl="revTx" presStyleIdx="1" presStyleCnt="7">
        <dgm:presLayoutVars>
          <dgm:chMax val="0"/>
          <dgm:chPref val="0"/>
        </dgm:presLayoutVars>
      </dgm:prSet>
      <dgm:spPr/>
    </dgm:pt>
    <dgm:pt modelId="{B6D3A486-282F-4FC1-B1E6-FDF5D23FF32C}" type="pres">
      <dgm:prSet presAssocID="{C73CE97D-7817-4BCA-B07A-6B3FB65A94BC}" presName="sibTrans" presStyleCnt="0"/>
      <dgm:spPr/>
    </dgm:pt>
    <dgm:pt modelId="{46D66BC8-84EC-43CA-A9AE-F743CBC9BDDC}" type="pres">
      <dgm:prSet presAssocID="{648FE45B-2FFC-4BC9-B0DF-DD7CB2450CA0}" presName="compNode" presStyleCnt="0"/>
      <dgm:spPr/>
    </dgm:pt>
    <dgm:pt modelId="{CD2F5D8F-9056-4623-A920-1A7A590EB3C5}" type="pres">
      <dgm:prSet presAssocID="{648FE45B-2FFC-4BC9-B0DF-DD7CB2450CA0}" presName="bgRect" presStyleLbl="bgShp" presStyleIdx="2" presStyleCnt="7"/>
      <dgm:spPr/>
    </dgm:pt>
    <dgm:pt modelId="{9984D849-99BB-4F13-9885-6FEE01D1482D}" type="pres">
      <dgm:prSet presAssocID="{648FE45B-2FFC-4BC9-B0DF-DD7CB2450CA0}" presName="iconRect" presStyleLbl="node1" presStyleIdx="2" presStyleCnt="7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996839CE-1E05-47E1-816E-3432C5A40507}" type="pres">
      <dgm:prSet presAssocID="{648FE45B-2FFC-4BC9-B0DF-DD7CB2450CA0}" presName="spaceRect" presStyleCnt="0"/>
      <dgm:spPr/>
    </dgm:pt>
    <dgm:pt modelId="{6907D6AC-6664-4700-B718-F83E5B6A1848}" type="pres">
      <dgm:prSet presAssocID="{648FE45B-2FFC-4BC9-B0DF-DD7CB2450CA0}" presName="parTx" presStyleLbl="revTx" presStyleIdx="2" presStyleCnt="7">
        <dgm:presLayoutVars>
          <dgm:chMax val="0"/>
          <dgm:chPref val="0"/>
        </dgm:presLayoutVars>
      </dgm:prSet>
      <dgm:spPr/>
    </dgm:pt>
    <dgm:pt modelId="{D7931E35-ED85-40E5-8967-444DC11FAA2F}" type="pres">
      <dgm:prSet presAssocID="{4AEF0712-1C75-4090-AF38-62686A4E3698}" presName="sibTrans" presStyleCnt="0"/>
      <dgm:spPr/>
    </dgm:pt>
    <dgm:pt modelId="{C453EBA1-EAB7-40F4-9A43-6170264CEE76}" type="pres">
      <dgm:prSet presAssocID="{2597159F-63BF-47A5-ABAD-16A036A4EE68}" presName="compNode" presStyleCnt="0"/>
      <dgm:spPr/>
    </dgm:pt>
    <dgm:pt modelId="{12BD889D-486C-4F3A-8D05-19DF4F865698}" type="pres">
      <dgm:prSet presAssocID="{2597159F-63BF-47A5-ABAD-16A036A4EE68}" presName="bgRect" presStyleLbl="bgShp" presStyleIdx="3" presStyleCnt="7"/>
      <dgm:spPr/>
    </dgm:pt>
    <dgm:pt modelId="{F34BD3CA-DFA5-4333-9943-294D36EEB5CC}" type="pres">
      <dgm:prSet presAssocID="{2597159F-63BF-47A5-ABAD-16A036A4EE68}" presName="iconRect" presStyleLbl="node1" presStyleIdx="3" presStyleCnt="7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p and bucket"/>
        </a:ext>
      </dgm:extLst>
    </dgm:pt>
    <dgm:pt modelId="{642E48E3-26DB-4354-BF31-51617A9D33EA}" type="pres">
      <dgm:prSet presAssocID="{2597159F-63BF-47A5-ABAD-16A036A4EE68}" presName="spaceRect" presStyleCnt="0"/>
      <dgm:spPr/>
    </dgm:pt>
    <dgm:pt modelId="{ABD4CAF8-45D0-482E-A1B9-93557DAD0331}" type="pres">
      <dgm:prSet presAssocID="{2597159F-63BF-47A5-ABAD-16A036A4EE68}" presName="parTx" presStyleLbl="revTx" presStyleIdx="3" presStyleCnt="7">
        <dgm:presLayoutVars>
          <dgm:chMax val="0"/>
          <dgm:chPref val="0"/>
        </dgm:presLayoutVars>
      </dgm:prSet>
      <dgm:spPr/>
    </dgm:pt>
    <dgm:pt modelId="{685D9270-11D4-4A0E-BB39-8035818D8EEE}" type="pres">
      <dgm:prSet presAssocID="{776A4563-1473-48A7-9F3E-8F8326950F4D}" presName="sibTrans" presStyleCnt="0"/>
      <dgm:spPr/>
    </dgm:pt>
    <dgm:pt modelId="{EA0D2A1C-D45D-4AF9-84EA-BCC9C2E6E917}" type="pres">
      <dgm:prSet presAssocID="{BF008DA6-DBFD-4472-AB7D-436A538A2F47}" presName="compNode" presStyleCnt="0"/>
      <dgm:spPr/>
    </dgm:pt>
    <dgm:pt modelId="{D6901093-011E-44B1-A300-DF65A4E99C78}" type="pres">
      <dgm:prSet presAssocID="{BF008DA6-DBFD-4472-AB7D-436A538A2F47}" presName="bgRect" presStyleLbl="bgShp" presStyleIdx="4" presStyleCnt="7"/>
      <dgm:spPr/>
    </dgm:pt>
    <dgm:pt modelId="{647C1CBC-12E9-46A0-930A-81F94868DC38}" type="pres">
      <dgm:prSet presAssocID="{BF008DA6-DBFD-4472-AB7D-436A538A2F47}" presName="iconRect" presStyleLbl="node1" presStyleIdx="4" presStyleCnt="7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hopping cart"/>
        </a:ext>
      </dgm:extLst>
    </dgm:pt>
    <dgm:pt modelId="{CF9A01B9-73D8-4C52-ACC7-51E40C72BE20}" type="pres">
      <dgm:prSet presAssocID="{BF008DA6-DBFD-4472-AB7D-436A538A2F47}" presName="spaceRect" presStyleCnt="0"/>
      <dgm:spPr/>
    </dgm:pt>
    <dgm:pt modelId="{1D43BCFD-5808-4408-A020-1CC76B34B90B}" type="pres">
      <dgm:prSet presAssocID="{BF008DA6-DBFD-4472-AB7D-436A538A2F47}" presName="parTx" presStyleLbl="revTx" presStyleIdx="4" presStyleCnt="7">
        <dgm:presLayoutVars>
          <dgm:chMax val="0"/>
          <dgm:chPref val="0"/>
        </dgm:presLayoutVars>
      </dgm:prSet>
      <dgm:spPr/>
    </dgm:pt>
    <dgm:pt modelId="{2A6FDBAC-638F-4294-B3BD-A162A5DA0DEA}" type="pres">
      <dgm:prSet presAssocID="{42E0079F-34C1-4496-AD8F-22B75671BA84}" presName="sibTrans" presStyleCnt="0"/>
      <dgm:spPr/>
    </dgm:pt>
    <dgm:pt modelId="{27251F54-620C-4667-86E2-6753FFEBFEF5}" type="pres">
      <dgm:prSet presAssocID="{5A3CE614-ED2C-4180-A0FE-368A2F6758B5}" presName="compNode" presStyleCnt="0"/>
      <dgm:spPr/>
    </dgm:pt>
    <dgm:pt modelId="{5F0417B4-B8D6-454B-9671-620D9BC40919}" type="pres">
      <dgm:prSet presAssocID="{5A3CE614-ED2C-4180-A0FE-368A2F6758B5}" presName="bgRect" presStyleLbl="bgShp" presStyleIdx="5" presStyleCnt="7"/>
      <dgm:spPr/>
    </dgm:pt>
    <dgm:pt modelId="{4B896542-C013-4DE2-98FD-ED7C63E4EBAD}" type="pres">
      <dgm:prSet presAssocID="{5A3CE614-ED2C-4180-A0FE-368A2F6758B5}" presName="iconRect" presStyleLbl="node1" presStyleIdx="5" presStyleCnt="7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CB99CB83-5C5F-4D20-AE8E-92CF331238EF}" type="pres">
      <dgm:prSet presAssocID="{5A3CE614-ED2C-4180-A0FE-368A2F6758B5}" presName="spaceRect" presStyleCnt="0"/>
      <dgm:spPr/>
    </dgm:pt>
    <dgm:pt modelId="{EB427A89-D987-4535-9344-B6E58036A054}" type="pres">
      <dgm:prSet presAssocID="{5A3CE614-ED2C-4180-A0FE-368A2F6758B5}" presName="parTx" presStyleLbl="revTx" presStyleIdx="5" presStyleCnt="7">
        <dgm:presLayoutVars>
          <dgm:chMax val="0"/>
          <dgm:chPref val="0"/>
        </dgm:presLayoutVars>
      </dgm:prSet>
      <dgm:spPr/>
    </dgm:pt>
    <dgm:pt modelId="{3F5F9238-7292-4751-B3D4-161C7DE13C14}" type="pres">
      <dgm:prSet presAssocID="{6F7A3077-CA06-45E5-ADA8-7AB3DCE92199}" presName="sibTrans" presStyleCnt="0"/>
      <dgm:spPr/>
    </dgm:pt>
    <dgm:pt modelId="{D3C1225B-4350-4051-9A42-A66E67DF0577}" type="pres">
      <dgm:prSet presAssocID="{5EEA3F7B-0D32-4D7E-9563-1384E8DB667B}" presName="compNode" presStyleCnt="0"/>
      <dgm:spPr/>
    </dgm:pt>
    <dgm:pt modelId="{D69C9FA4-F566-4FE0-A8D6-76D3B0AEDE5D}" type="pres">
      <dgm:prSet presAssocID="{5EEA3F7B-0D32-4D7E-9563-1384E8DB667B}" presName="bgRect" presStyleLbl="bgShp" presStyleIdx="6" presStyleCnt="7"/>
      <dgm:spPr/>
    </dgm:pt>
    <dgm:pt modelId="{B1FC3B17-7C14-432B-9C47-3B6EB9103D73}" type="pres">
      <dgm:prSet presAssocID="{5EEA3F7B-0D32-4D7E-9563-1384E8DB667B}" presName="iconRect" presStyleLbl="node1" presStyleIdx="6" presStyleCnt="7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avel"/>
        </a:ext>
      </dgm:extLst>
    </dgm:pt>
    <dgm:pt modelId="{58C2FE9F-7A01-49C3-BC60-111CF3CDC57C}" type="pres">
      <dgm:prSet presAssocID="{5EEA3F7B-0D32-4D7E-9563-1384E8DB667B}" presName="spaceRect" presStyleCnt="0"/>
      <dgm:spPr/>
    </dgm:pt>
    <dgm:pt modelId="{6F00D115-53AC-4433-845A-BF6624D9D0F4}" type="pres">
      <dgm:prSet presAssocID="{5EEA3F7B-0D32-4D7E-9563-1384E8DB667B}" presName="parTx" presStyleLbl="revTx" presStyleIdx="6" presStyleCnt="7">
        <dgm:presLayoutVars>
          <dgm:chMax val="0"/>
          <dgm:chPref val="0"/>
        </dgm:presLayoutVars>
      </dgm:prSet>
      <dgm:spPr/>
    </dgm:pt>
  </dgm:ptLst>
  <dgm:cxnLst>
    <dgm:cxn modelId="{CAE1A41E-E83E-425B-BE7E-BEF02D757638}" type="presOf" srcId="{5EEA3F7B-0D32-4D7E-9563-1384E8DB667B}" destId="{6F00D115-53AC-4433-845A-BF6624D9D0F4}" srcOrd="0" destOrd="0" presId="urn:microsoft.com/office/officeart/2018/2/layout/IconVerticalSolidList"/>
    <dgm:cxn modelId="{F241E81E-E119-4149-BFA5-0EE888B79E42}" srcId="{73202068-AADB-46E8-B934-B084A3924E5C}" destId="{648FE45B-2FFC-4BC9-B0DF-DD7CB2450CA0}" srcOrd="2" destOrd="0" parTransId="{A85121BC-4F96-4BD0-BCB3-46DB81653D7A}" sibTransId="{4AEF0712-1C75-4090-AF38-62686A4E3698}"/>
    <dgm:cxn modelId="{BDAC6932-B14E-4F8E-AC5F-641A3E7E5753}" type="presOf" srcId="{EE6DCAD1-4569-40D2-B132-55C66F8C2F9F}" destId="{8BF7BA97-3583-424C-9F21-33530AD70223}" srcOrd="0" destOrd="0" presId="urn:microsoft.com/office/officeart/2018/2/layout/IconVerticalSolidList"/>
    <dgm:cxn modelId="{1638BA36-1353-45F9-8F98-6C24EAEB4C70}" type="presOf" srcId="{BF008DA6-DBFD-4472-AB7D-436A538A2F47}" destId="{1D43BCFD-5808-4408-A020-1CC76B34B90B}" srcOrd="0" destOrd="0" presId="urn:microsoft.com/office/officeart/2018/2/layout/IconVerticalSolidList"/>
    <dgm:cxn modelId="{A6059438-1F9D-4E77-BB27-F444897976C9}" srcId="{73202068-AADB-46E8-B934-B084A3924E5C}" destId="{2597159F-63BF-47A5-ABAD-16A036A4EE68}" srcOrd="3" destOrd="0" parTransId="{0BBDEC9B-5603-4195-B5C1-E5AD7CDD6993}" sibTransId="{776A4563-1473-48A7-9F3E-8F8326950F4D}"/>
    <dgm:cxn modelId="{2F307940-2D7F-4302-85F7-95DE2056668C}" srcId="{73202068-AADB-46E8-B934-B084A3924E5C}" destId="{562DE039-AF1B-4CD0-A57A-740C3A049033}" srcOrd="1" destOrd="0" parTransId="{74AAFB12-3F14-4E2A-8192-C14F028B4525}" sibTransId="{C73CE97D-7817-4BCA-B07A-6B3FB65A94BC}"/>
    <dgm:cxn modelId="{25D94568-0302-422A-ACEE-AB1B0F5CE442}" type="presOf" srcId="{648FE45B-2FFC-4BC9-B0DF-DD7CB2450CA0}" destId="{6907D6AC-6664-4700-B718-F83E5B6A1848}" srcOrd="0" destOrd="0" presId="urn:microsoft.com/office/officeart/2018/2/layout/IconVerticalSolidList"/>
    <dgm:cxn modelId="{BEF2566D-79BB-4B21-A3D8-FEFB70A388C0}" type="presOf" srcId="{2597159F-63BF-47A5-ABAD-16A036A4EE68}" destId="{ABD4CAF8-45D0-482E-A1B9-93557DAD0331}" srcOrd="0" destOrd="0" presId="urn:microsoft.com/office/officeart/2018/2/layout/IconVerticalSolidList"/>
    <dgm:cxn modelId="{A29A8180-7963-4D17-A62C-2A40F7F3B9B5}" srcId="{73202068-AADB-46E8-B934-B084A3924E5C}" destId="{5A3CE614-ED2C-4180-A0FE-368A2F6758B5}" srcOrd="5" destOrd="0" parTransId="{C20E088E-6C23-4DA2-8FFF-FBD10415A0C2}" sibTransId="{6F7A3077-CA06-45E5-ADA8-7AB3DCE92199}"/>
    <dgm:cxn modelId="{96894EA4-1421-4E5C-AF67-290D0BD6D294}" type="presOf" srcId="{73202068-AADB-46E8-B934-B084A3924E5C}" destId="{9204B9D2-6469-4C29-835B-1B6DC71BAEFD}" srcOrd="0" destOrd="0" presId="urn:microsoft.com/office/officeart/2018/2/layout/IconVerticalSolidList"/>
    <dgm:cxn modelId="{CF8201A9-9EE4-4A52-BF2F-2B4099C650FB}" type="presOf" srcId="{562DE039-AF1B-4CD0-A57A-740C3A049033}" destId="{7DE747E2-F754-4B90-98A7-90DB63F6857D}" srcOrd="0" destOrd="0" presId="urn:microsoft.com/office/officeart/2018/2/layout/IconVerticalSolidList"/>
    <dgm:cxn modelId="{DEC666AB-C1DF-4A0D-BD1F-ABEEDDAF31D6}" srcId="{73202068-AADB-46E8-B934-B084A3924E5C}" destId="{EE6DCAD1-4569-40D2-B132-55C66F8C2F9F}" srcOrd="0" destOrd="0" parTransId="{FB108629-4323-431C-993F-8C36FB6A22C7}" sibTransId="{860DC742-C774-475A-862C-8CC1CAA4A2A2}"/>
    <dgm:cxn modelId="{FA9C86B3-DF2C-49BA-8ED9-C1C569BA87AD}" srcId="{73202068-AADB-46E8-B934-B084A3924E5C}" destId="{5EEA3F7B-0D32-4D7E-9563-1384E8DB667B}" srcOrd="6" destOrd="0" parTransId="{D0BC5170-2661-4301-B5FE-1C37A9F38BF5}" sibTransId="{D90FF992-1620-49F5-BD3A-E29C974FD032}"/>
    <dgm:cxn modelId="{2B2417BE-ED84-46EC-8137-54551131038C}" type="presOf" srcId="{5A3CE614-ED2C-4180-A0FE-368A2F6758B5}" destId="{EB427A89-D987-4535-9344-B6E58036A054}" srcOrd="0" destOrd="0" presId="urn:microsoft.com/office/officeart/2018/2/layout/IconVerticalSolidList"/>
    <dgm:cxn modelId="{83607BD0-3CF6-4D99-866F-9E17BA5B895A}" srcId="{73202068-AADB-46E8-B934-B084A3924E5C}" destId="{BF008DA6-DBFD-4472-AB7D-436A538A2F47}" srcOrd="4" destOrd="0" parTransId="{6CFD4D23-CADF-48CF-8BAE-D2B8BE37CBBC}" sibTransId="{42E0079F-34C1-4496-AD8F-22B75671BA84}"/>
    <dgm:cxn modelId="{A9E82495-F215-4E14-9498-CBA2CD271EC5}" type="presParOf" srcId="{9204B9D2-6469-4C29-835B-1B6DC71BAEFD}" destId="{B662E76C-E090-496C-BB99-0686B4FAD86C}" srcOrd="0" destOrd="0" presId="urn:microsoft.com/office/officeart/2018/2/layout/IconVerticalSolidList"/>
    <dgm:cxn modelId="{D3496389-F00C-4CDD-A21E-8875791EEDF6}" type="presParOf" srcId="{B662E76C-E090-496C-BB99-0686B4FAD86C}" destId="{7FEFDCFC-41B0-4B52-A4F5-E5338F9F5364}" srcOrd="0" destOrd="0" presId="urn:microsoft.com/office/officeart/2018/2/layout/IconVerticalSolidList"/>
    <dgm:cxn modelId="{8D198424-88DB-4863-BBBB-F087E2746477}" type="presParOf" srcId="{B662E76C-E090-496C-BB99-0686B4FAD86C}" destId="{48121D2C-DA61-4296-9904-D8F1D3023017}" srcOrd="1" destOrd="0" presId="urn:microsoft.com/office/officeart/2018/2/layout/IconVerticalSolidList"/>
    <dgm:cxn modelId="{CE5DB3BD-7446-4078-93F4-752668EF9CC1}" type="presParOf" srcId="{B662E76C-E090-496C-BB99-0686B4FAD86C}" destId="{D926146F-0B85-4D41-9FBE-7CF627852ED4}" srcOrd="2" destOrd="0" presId="urn:microsoft.com/office/officeart/2018/2/layout/IconVerticalSolidList"/>
    <dgm:cxn modelId="{0041A5EC-6650-4983-B1A8-626B6BFC4631}" type="presParOf" srcId="{B662E76C-E090-496C-BB99-0686B4FAD86C}" destId="{8BF7BA97-3583-424C-9F21-33530AD70223}" srcOrd="3" destOrd="0" presId="urn:microsoft.com/office/officeart/2018/2/layout/IconVerticalSolidList"/>
    <dgm:cxn modelId="{E269837A-6F58-44A3-9F3D-1EF8BCE42361}" type="presParOf" srcId="{9204B9D2-6469-4C29-835B-1B6DC71BAEFD}" destId="{CFC852A1-D09E-417C-8016-B6B5594BA917}" srcOrd="1" destOrd="0" presId="urn:microsoft.com/office/officeart/2018/2/layout/IconVerticalSolidList"/>
    <dgm:cxn modelId="{AE9580A2-6C3A-4BF4-8D0D-416A012FDD54}" type="presParOf" srcId="{9204B9D2-6469-4C29-835B-1B6DC71BAEFD}" destId="{173E595C-5117-4388-9A7E-78786CA4B69E}" srcOrd="2" destOrd="0" presId="urn:microsoft.com/office/officeart/2018/2/layout/IconVerticalSolidList"/>
    <dgm:cxn modelId="{1CB2FFD6-BFB8-4E43-9C14-73E00FE986F8}" type="presParOf" srcId="{173E595C-5117-4388-9A7E-78786CA4B69E}" destId="{2C3E0A70-69B0-453E-BE92-90820C695E54}" srcOrd="0" destOrd="0" presId="urn:microsoft.com/office/officeart/2018/2/layout/IconVerticalSolidList"/>
    <dgm:cxn modelId="{E793348C-1673-4A29-9DF1-B847AA9472A8}" type="presParOf" srcId="{173E595C-5117-4388-9A7E-78786CA4B69E}" destId="{705434E6-2633-4CCB-BF13-437EE43D4249}" srcOrd="1" destOrd="0" presId="urn:microsoft.com/office/officeart/2018/2/layout/IconVerticalSolidList"/>
    <dgm:cxn modelId="{87D727E7-2C3A-4463-9394-048C5537C8B2}" type="presParOf" srcId="{173E595C-5117-4388-9A7E-78786CA4B69E}" destId="{7E5FA4E1-76FA-4EDF-870B-D4EC344DA223}" srcOrd="2" destOrd="0" presId="urn:microsoft.com/office/officeart/2018/2/layout/IconVerticalSolidList"/>
    <dgm:cxn modelId="{6BAC72D7-B342-4A44-A944-C74198E300FB}" type="presParOf" srcId="{173E595C-5117-4388-9A7E-78786CA4B69E}" destId="{7DE747E2-F754-4B90-98A7-90DB63F6857D}" srcOrd="3" destOrd="0" presId="urn:microsoft.com/office/officeart/2018/2/layout/IconVerticalSolidList"/>
    <dgm:cxn modelId="{841E2EC0-36A0-476C-B97A-092E770DC29D}" type="presParOf" srcId="{9204B9D2-6469-4C29-835B-1B6DC71BAEFD}" destId="{B6D3A486-282F-4FC1-B1E6-FDF5D23FF32C}" srcOrd="3" destOrd="0" presId="urn:microsoft.com/office/officeart/2018/2/layout/IconVerticalSolidList"/>
    <dgm:cxn modelId="{3996D4F0-39BD-489C-B6E4-9E5CDF59ABC3}" type="presParOf" srcId="{9204B9D2-6469-4C29-835B-1B6DC71BAEFD}" destId="{46D66BC8-84EC-43CA-A9AE-F743CBC9BDDC}" srcOrd="4" destOrd="0" presId="urn:microsoft.com/office/officeart/2018/2/layout/IconVerticalSolidList"/>
    <dgm:cxn modelId="{CC978D65-E8C4-4488-BE57-FB3CA7136BCC}" type="presParOf" srcId="{46D66BC8-84EC-43CA-A9AE-F743CBC9BDDC}" destId="{CD2F5D8F-9056-4623-A920-1A7A590EB3C5}" srcOrd="0" destOrd="0" presId="urn:microsoft.com/office/officeart/2018/2/layout/IconVerticalSolidList"/>
    <dgm:cxn modelId="{2E1A4CDE-7870-4A2B-97DF-4EA31D1B9D72}" type="presParOf" srcId="{46D66BC8-84EC-43CA-A9AE-F743CBC9BDDC}" destId="{9984D849-99BB-4F13-9885-6FEE01D1482D}" srcOrd="1" destOrd="0" presId="urn:microsoft.com/office/officeart/2018/2/layout/IconVerticalSolidList"/>
    <dgm:cxn modelId="{3C853508-BC69-43EE-884B-E9A48DA3268D}" type="presParOf" srcId="{46D66BC8-84EC-43CA-A9AE-F743CBC9BDDC}" destId="{996839CE-1E05-47E1-816E-3432C5A40507}" srcOrd="2" destOrd="0" presId="urn:microsoft.com/office/officeart/2018/2/layout/IconVerticalSolidList"/>
    <dgm:cxn modelId="{1C5AC45F-4506-4F3F-80FD-2D5253195AF2}" type="presParOf" srcId="{46D66BC8-84EC-43CA-A9AE-F743CBC9BDDC}" destId="{6907D6AC-6664-4700-B718-F83E5B6A1848}" srcOrd="3" destOrd="0" presId="urn:microsoft.com/office/officeart/2018/2/layout/IconVerticalSolidList"/>
    <dgm:cxn modelId="{5DBBD59A-94FC-4516-9DEF-468E430833EB}" type="presParOf" srcId="{9204B9D2-6469-4C29-835B-1B6DC71BAEFD}" destId="{D7931E35-ED85-40E5-8967-444DC11FAA2F}" srcOrd="5" destOrd="0" presId="urn:microsoft.com/office/officeart/2018/2/layout/IconVerticalSolidList"/>
    <dgm:cxn modelId="{A58E8AD3-34D8-4D90-B4B1-99C24A33A1A0}" type="presParOf" srcId="{9204B9D2-6469-4C29-835B-1B6DC71BAEFD}" destId="{C453EBA1-EAB7-40F4-9A43-6170264CEE76}" srcOrd="6" destOrd="0" presId="urn:microsoft.com/office/officeart/2018/2/layout/IconVerticalSolidList"/>
    <dgm:cxn modelId="{98A1652D-13DC-4784-BC4C-99E3ADCB069A}" type="presParOf" srcId="{C453EBA1-EAB7-40F4-9A43-6170264CEE76}" destId="{12BD889D-486C-4F3A-8D05-19DF4F865698}" srcOrd="0" destOrd="0" presId="urn:microsoft.com/office/officeart/2018/2/layout/IconVerticalSolidList"/>
    <dgm:cxn modelId="{E8FD9DA7-5261-4303-AB2A-151F5D32CB00}" type="presParOf" srcId="{C453EBA1-EAB7-40F4-9A43-6170264CEE76}" destId="{F34BD3CA-DFA5-4333-9943-294D36EEB5CC}" srcOrd="1" destOrd="0" presId="urn:microsoft.com/office/officeart/2018/2/layout/IconVerticalSolidList"/>
    <dgm:cxn modelId="{500E3960-9520-4993-A3A1-2D3F5D6F85E6}" type="presParOf" srcId="{C453EBA1-EAB7-40F4-9A43-6170264CEE76}" destId="{642E48E3-26DB-4354-BF31-51617A9D33EA}" srcOrd="2" destOrd="0" presId="urn:microsoft.com/office/officeart/2018/2/layout/IconVerticalSolidList"/>
    <dgm:cxn modelId="{12E5FAC8-4578-4670-86E2-A60CA3ADDED7}" type="presParOf" srcId="{C453EBA1-EAB7-40F4-9A43-6170264CEE76}" destId="{ABD4CAF8-45D0-482E-A1B9-93557DAD0331}" srcOrd="3" destOrd="0" presId="urn:microsoft.com/office/officeart/2018/2/layout/IconVerticalSolidList"/>
    <dgm:cxn modelId="{C75A809B-B4D0-4C39-A623-B0602051C96E}" type="presParOf" srcId="{9204B9D2-6469-4C29-835B-1B6DC71BAEFD}" destId="{685D9270-11D4-4A0E-BB39-8035818D8EEE}" srcOrd="7" destOrd="0" presId="urn:microsoft.com/office/officeart/2018/2/layout/IconVerticalSolidList"/>
    <dgm:cxn modelId="{62EC3E35-A7D2-4AD3-80A0-5CCF883FC96B}" type="presParOf" srcId="{9204B9D2-6469-4C29-835B-1B6DC71BAEFD}" destId="{EA0D2A1C-D45D-4AF9-84EA-BCC9C2E6E917}" srcOrd="8" destOrd="0" presId="urn:microsoft.com/office/officeart/2018/2/layout/IconVerticalSolidList"/>
    <dgm:cxn modelId="{12C89CE0-588D-4ECD-BD0F-84ED61EAA044}" type="presParOf" srcId="{EA0D2A1C-D45D-4AF9-84EA-BCC9C2E6E917}" destId="{D6901093-011E-44B1-A300-DF65A4E99C78}" srcOrd="0" destOrd="0" presId="urn:microsoft.com/office/officeart/2018/2/layout/IconVerticalSolidList"/>
    <dgm:cxn modelId="{B8A67A13-960C-4869-B8C4-262C83467F12}" type="presParOf" srcId="{EA0D2A1C-D45D-4AF9-84EA-BCC9C2E6E917}" destId="{647C1CBC-12E9-46A0-930A-81F94868DC38}" srcOrd="1" destOrd="0" presId="urn:microsoft.com/office/officeart/2018/2/layout/IconVerticalSolidList"/>
    <dgm:cxn modelId="{3C852F94-603B-47C7-91CB-720363BE2EF6}" type="presParOf" srcId="{EA0D2A1C-D45D-4AF9-84EA-BCC9C2E6E917}" destId="{CF9A01B9-73D8-4C52-ACC7-51E40C72BE20}" srcOrd="2" destOrd="0" presId="urn:microsoft.com/office/officeart/2018/2/layout/IconVerticalSolidList"/>
    <dgm:cxn modelId="{AA474749-9837-46B0-BD3D-934E48797833}" type="presParOf" srcId="{EA0D2A1C-D45D-4AF9-84EA-BCC9C2E6E917}" destId="{1D43BCFD-5808-4408-A020-1CC76B34B90B}" srcOrd="3" destOrd="0" presId="urn:microsoft.com/office/officeart/2018/2/layout/IconVerticalSolidList"/>
    <dgm:cxn modelId="{B324A238-3229-445B-9B3A-596BED1A22F5}" type="presParOf" srcId="{9204B9D2-6469-4C29-835B-1B6DC71BAEFD}" destId="{2A6FDBAC-638F-4294-B3BD-A162A5DA0DEA}" srcOrd="9" destOrd="0" presId="urn:microsoft.com/office/officeart/2018/2/layout/IconVerticalSolidList"/>
    <dgm:cxn modelId="{9A59AA2A-4F56-4040-A90B-47D94AACF6F3}" type="presParOf" srcId="{9204B9D2-6469-4C29-835B-1B6DC71BAEFD}" destId="{27251F54-620C-4667-86E2-6753FFEBFEF5}" srcOrd="10" destOrd="0" presId="urn:microsoft.com/office/officeart/2018/2/layout/IconVerticalSolidList"/>
    <dgm:cxn modelId="{3FF20715-F260-4F22-AE67-45D6D63D6B71}" type="presParOf" srcId="{27251F54-620C-4667-86E2-6753FFEBFEF5}" destId="{5F0417B4-B8D6-454B-9671-620D9BC40919}" srcOrd="0" destOrd="0" presId="urn:microsoft.com/office/officeart/2018/2/layout/IconVerticalSolidList"/>
    <dgm:cxn modelId="{AB5E1C73-A82D-4F48-9711-6C29DD92BBBD}" type="presParOf" srcId="{27251F54-620C-4667-86E2-6753FFEBFEF5}" destId="{4B896542-C013-4DE2-98FD-ED7C63E4EBAD}" srcOrd="1" destOrd="0" presId="urn:microsoft.com/office/officeart/2018/2/layout/IconVerticalSolidList"/>
    <dgm:cxn modelId="{91105693-8E18-4A03-9C7E-46E062E26FC2}" type="presParOf" srcId="{27251F54-620C-4667-86E2-6753FFEBFEF5}" destId="{CB99CB83-5C5F-4D20-AE8E-92CF331238EF}" srcOrd="2" destOrd="0" presId="urn:microsoft.com/office/officeart/2018/2/layout/IconVerticalSolidList"/>
    <dgm:cxn modelId="{3EF1A147-A4F0-44AE-9191-ABC5271FC8A7}" type="presParOf" srcId="{27251F54-620C-4667-86E2-6753FFEBFEF5}" destId="{EB427A89-D987-4535-9344-B6E58036A054}" srcOrd="3" destOrd="0" presId="urn:microsoft.com/office/officeart/2018/2/layout/IconVerticalSolidList"/>
    <dgm:cxn modelId="{96B4D06D-433F-401A-9D77-C886532A550E}" type="presParOf" srcId="{9204B9D2-6469-4C29-835B-1B6DC71BAEFD}" destId="{3F5F9238-7292-4751-B3D4-161C7DE13C14}" srcOrd="11" destOrd="0" presId="urn:microsoft.com/office/officeart/2018/2/layout/IconVerticalSolidList"/>
    <dgm:cxn modelId="{4006F27B-17F2-4E10-8BA3-18E7B9FC35D5}" type="presParOf" srcId="{9204B9D2-6469-4C29-835B-1B6DC71BAEFD}" destId="{D3C1225B-4350-4051-9A42-A66E67DF0577}" srcOrd="12" destOrd="0" presId="urn:microsoft.com/office/officeart/2018/2/layout/IconVerticalSolidList"/>
    <dgm:cxn modelId="{F8759A74-C78E-4B64-91FC-7EEB5791A3B1}" type="presParOf" srcId="{D3C1225B-4350-4051-9A42-A66E67DF0577}" destId="{D69C9FA4-F566-4FE0-A8D6-76D3B0AEDE5D}" srcOrd="0" destOrd="0" presId="urn:microsoft.com/office/officeart/2018/2/layout/IconVerticalSolidList"/>
    <dgm:cxn modelId="{1A7CDD2B-ED53-4D8B-A537-4253908EB9F3}" type="presParOf" srcId="{D3C1225B-4350-4051-9A42-A66E67DF0577}" destId="{B1FC3B17-7C14-432B-9C47-3B6EB9103D73}" srcOrd="1" destOrd="0" presId="urn:microsoft.com/office/officeart/2018/2/layout/IconVerticalSolidList"/>
    <dgm:cxn modelId="{A77B3C38-B660-4425-864E-B7326343EBE8}" type="presParOf" srcId="{D3C1225B-4350-4051-9A42-A66E67DF0577}" destId="{58C2FE9F-7A01-49C3-BC60-111CF3CDC57C}" srcOrd="2" destOrd="0" presId="urn:microsoft.com/office/officeart/2018/2/layout/IconVerticalSolidList"/>
    <dgm:cxn modelId="{36F59C37-1DA4-4F1D-8106-46CD9676ED31}" type="presParOf" srcId="{D3C1225B-4350-4051-9A42-A66E67DF0577}" destId="{6F00D115-53AC-4433-845A-BF6624D9D0F4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2779E79-672C-4253-8BAA-4D43ABF3CFAA}" type="doc">
      <dgm:prSet loTypeId="urn:microsoft.com/office/officeart/2018/5/layout/CenteredIconLabelDescriptionList" loCatId="icon" qsTypeId="urn:microsoft.com/office/officeart/2005/8/quickstyle/simple4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AFC5E178-F98C-4265-921F-45C1549F2F75}">
      <dgm:prSet/>
      <dgm:spPr/>
      <dgm:t>
        <a:bodyPr/>
        <a:lstStyle/>
        <a:p>
          <a:pPr>
            <a:defRPr b="1"/>
          </a:pPr>
          <a:r>
            <a:rPr lang="en-US" dirty="0">
              <a:latin typeface="Franklin Gothic Medium Cond" panose="020B0606030402020204" pitchFamily="34" charset="0"/>
            </a:rPr>
            <a:t>variables and records in the data</a:t>
          </a:r>
        </a:p>
      </dgm:t>
    </dgm:pt>
    <dgm:pt modelId="{5FDB1007-55E0-4C5D-BC03-DCAF342FC90E}" type="parTrans" cxnId="{7024E56F-F62C-48E1-9522-A86B67A487E4}">
      <dgm:prSet/>
      <dgm:spPr/>
      <dgm:t>
        <a:bodyPr/>
        <a:lstStyle/>
        <a:p>
          <a:endParaRPr lang="en-US">
            <a:latin typeface="Franklin Gothic Medium Cond" panose="020B0606030402020204" pitchFamily="34" charset="0"/>
          </a:endParaRPr>
        </a:p>
      </dgm:t>
    </dgm:pt>
    <dgm:pt modelId="{F7A0883C-931D-41BC-A9CD-D52D0B9F64AE}" type="sibTrans" cxnId="{7024E56F-F62C-48E1-9522-A86B67A487E4}">
      <dgm:prSet/>
      <dgm:spPr/>
      <dgm:t>
        <a:bodyPr/>
        <a:lstStyle/>
        <a:p>
          <a:endParaRPr lang="en-US">
            <a:latin typeface="Franklin Gothic Medium Cond" panose="020B0606030402020204" pitchFamily="34" charset="0"/>
          </a:endParaRPr>
        </a:p>
      </dgm:t>
    </dgm:pt>
    <dgm:pt modelId="{1B94E7A2-BCB5-459F-AD15-65726B09FD73}">
      <dgm:prSet/>
      <dgm:spPr/>
      <dgm:t>
        <a:bodyPr/>
        <a:lstStyle/>
        <a:p>
          <a:r>
            <a:rPr lang="en-US">
              <a:latin typeface="Franklin Gothic Medium Cond" panose="020B0606030402020204" pitchFamily="34" charset="0"/>
            </a:rPr>
            <a:t>29 Variables : 4.4 million records</a:t>
          </a:r>
        </a:p>
      </dgm:t>
    </dgm:pt>
    <dgm:pt modelId="{A47B050F-9B8F-4129-94E5-5DCF527F95B4}" type="parTrans" cxnId="{D93B8A8E-089C-413D-8B20-0B051345D927}">
      <dgm:prSet/>
      <dgm:spPr/>
      <dgm:t>
        <a:bodyPr/>
        <a:lstStyle/>
        <a:p>
          <a:endParaRPr lang="en-US">
            <a:latin typeface="Franklin Gothic Medium Cond" panose="020B0606030402020204" pitchFamily="34" charset="0"/>
          </a:endParaRPr>
        </a:p>
      </dgm:t>
    </dgm:pt>
    <dgm:pt modelId="{72B4D265-32A3-49FC-97E2-FC703F5A5AE0}" type="sibTrans" cxnId="{D93B8A8E-089C-413D-8B20-0B051345D927}">
      <dgm:prSet/>
      <dgm:spPr/>
      <dgm:t>
        <a:bodyPr/>
        <a:lstStyle/>
        <a:p>
          <a:endParaRPr lang="en-US">
            <a:latin typeface="Franklin Gothic Medium Cond" panose="020B0606030402020204" pitchFamily="34" charset="0"/>
          </a:endParaRPr>
        </a:p>
      </dgm:t>
    </dgm:pt>
    <dgm:pt modelId="{1B53C5DA-113E-4A01-AB5C-FF49DE436CF6}">
      <dgm:prSet/>
      <dgm:spPr/>
      <dgm:t>
        <a:bodyPr/>
        <a:lstStyle/>
        <a:p>
          <a:pPr>
            <a:defRPr b="1"/>
          </a:pPr>
          <a:r>
            <a:rPr lang="en-US">
              <a:latin typeface="Franklin Gothic Medium Cond" panose="020B0606030402020204" pitchFamily="34" charset="0"/>
            </a:rPr>
            <a:t>Types of variables</a:t>
          </a:r>
        </a:p>
      </dgm:t>
    </dgm:pt>
    <dgm:pt modelId="{4A68C549-CD76-408D-B4CD-267E7B588C97}" type="parTrans" cxnId="{FB7E3E74-30A9-4D5D-9733-D0CFB56FE59E}">
      <dgm:prSet/>
      <dgm:spPr/>
      <dgm:t>
        <a:bodyPr/>
        <a:lstStyle/>
        <a:p>
          <a:endParaRPr lang="en-US">
            <a:latin typeface="Franklin Gothic Medium Cond" panose="020B0606030402020204" pitchFamily="34" charset="0"/>
          </a:endParaRPr>
        </a:p>
      </dgm:t>
    </dgm:pt>
    <dgm:pt modelId="{0AF09A60-4BD2-4A78-959F-64C40DCFB3AE}" type="sibTrans" cxnId="{FB7E3E74-30A9-4D5D-9733-D0CFB56FE59E}">
      <dgm:prSet/>
      <dgm:spPr/>
      <dgm:t>
        <a:bodyPr/>
        <a:lstStyle/>
        <a:p>
          <a:endParaRPr lang="en-US">
            <a:latin typeface="Franklin Gothic Medium Cond" panose="020B0606030402020204" pitchFamily="34" charset="0"/>
          </a:endParaRPr>
        </a:p>
      </dgm:t>
    </dgm:pt>
    <dgm:pt modelId="{764E7D3A-20DA-40FE-AD95-AEDD86135579}">
      <dgm:prSet/>
      <dgm:spPr/>
      <dgm:t>
        <a:bodyPr/>
        <a:lstStyle/>
        <a:p>
          <a:r>
            <a:rPr lang="en-US">
              <a:latin typeface="Franklin Gothic Medium Cond" panose="020B0606030402020204" pitchFamily="34" charset="0"/>
            </a:rPr>
            <a:t>28 continuous, 1 categorical</a:t>
          </a:r>
        </a:p>
      </dgm:t>
    </dgm:pt>
    <dgm:pt modelId="{388D30EB-C87B-4A8B-B787-2E7A22556292}" type="parTrans" cxnId="{110783E3-596F-4508-8078-26133C8C038A}">
      <dgm:prSet/>
      <dgm:spPr/>
      <dgm:t>
        <a:bodyPr/>
        <a:lstStyle/>
        <a:p>
          <a:endParaRPr lang="en-US">
            <a:latin typeface="Franklin Gothic Medium Cond" panose="020B0606030402020204" pitchFamily="34" charset="0"/>
          </a:endParaRPr>
        </a:p>
      </dgm:t>
    </dgm:pt>
    <dgm:pt modelId="{30B5D447-39B3-4DFD-B620-F2CB387B20A1}" type="sibTrans" cxnId="{110783E3-596F-4508-8078-26133C8C038A}">
      <dgm:prSet/>
      <dgm:spPr/>
      <dgm:t>
        <a:bodyPr/>
        <a:lstStyle/>
        <a:p>
          <a:endParaRPr lang="en-US">
            <a:latin typeface="Franklin Gothic Medium Cond" panose="020B0606030402020204" pitchFamily="34" charset="0"/>
          </a:endParaRPr>
        </a:p>
      </dgm:t>
    </dgm:pt>
    <dgm:pt modelId="{5549F1DC-2557-4939-8E55-CF87F2B91532}" type="pres">
      <dgm:prSet presAssocID="{A2779E79-672C-4253-8BAA-4D43ABF3CFAA}" presName="root" presStyleCnt="0">
        <dgm:presLayoutVars>
          <dgm:dir/>
          <dgm:resizeHandles val="exact"/>
        </dgm:presLayoutVars>
      </dgm:prSet>
      <dgm:spPr/>
    </dgm:pt>
    <dgm:pt modelId="{716D5947-AC05-4144-9B8C-C2895AAAC4C4}" type="pres">
      <dgm:prSet presAssocID="{AFC5E178-F98C-4265-921F-45C1549F2F75}" presName="compNode" presStyleCnt="0"/>
      <dgm:spPr/>
    </dgm:pt>
    <dgm:pt modelId="{16EA1A22-AC91-4206-A93F-1B4BCDBFF371}" type="pres">
      <dgm:prSet presAssocID="{AFC5E178-F98C-4265-921F-45C1549F2F75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76A0E145-580B-4011-B89C-04BD8AE6A1C8}" type="pres">
      <dgm:prSet presAssocID="{AFC5E178-F98C-4265-921F-45C1549F2F75}" presName="iconSpace" presStyleCnt="0"/>
      <dgm:spPr/>
    </dgm:pt>
    <dgm:pt modelId="{92D7DF17-0F0B-498D-8EE4-92EF98A9F5AF}" type="pres">
      <dgm:prSet presAssocID="{AFC5E178-F98C-4265-921F-45C1549F2F75}" presName="parTx" presStyleLbl="revTx" presStyleIdx="0" presStyleCnt="4">
        <dgm:presLayoutVars>
          <dgm:chMax val="0"/>
          <dgm:chPref val="0"/>
        </dgm:presLayoutVars>
      </dgm:prSet>
      <dgm:spPr/>
    </dgm:pt>
    <dgm:pt modelId="{4B1D0DCC-B7ED-46CA-80F0-049F13D2C820}" type="pres">
      <dgm:prSet presAssocID="{AFC5E178-F98C-4265-921F-45C1549F2F75}" presName="txSpace" presStyleCnt="0"/>
      <dgm:spPr/>
    </dgm:pt>
    <dgm:pt modelId="{A98DBE55-0D75-4F9D-B66C-F3397510C893}" type="pres">
      <dgm:prSet presAssocID="{AFC5E178-F98C-4265-921F-45C1549F2F75}" presName="desTx" presStyleLbl="revTx" presStyleIdx="1" presStyleCnt="4">
        <dgm:presLayoutVars/>
      </dgm:prSet>
      <dgm:spPr/>
    </dgm:pt>
    <dgm:pt modelId="{699E5FC1-859D-48CB-A356-72BE3240665F}" type="pres">
      <dgm:prSet presAssocID="{F7A0883C-931D-41BC-A9CD-D52D0B9F64AE}" presName="sibTrans" presStyleCnt="0"/>
      <dgm:spPr/>
    </dgm:pt>
    <dgm:pt modelId="{78CA6E95-CE45-425C-BAE0-CACDD7B08818}" type="pres">
      <dgm:prSet presAssocID="{1B53C5DA-113E-4A01-AB5C-FF49DE436CF6}" presName="compNode" presStyleCnt="0"/>
      <dgm:spPr/>
    </dgm:pt>
    <dgm:pt modelId="{20770C98-C7ED-42E7-9F72-E1965E8538E1}" type="pres">
      <dgm:prSet presAssocID="{1B53C5DA-113E-4A01-AB5C-FF49DE436CF6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esentation with Checklist"/>
        </a:ext>
      </dgm:extLst>
    </dgm:pt>
    <dgm:pt modelId="{48FBE264-ADB7-4422-9172-3F924BB233A8}" type="pres">
      <dgm:prSet presAssocID="{1B53C5DA-113E-4A01-AB5C-FF49DE436CF6}" presName="iconSpace" presStyleCnt="0"/>
      <dgm:spPr/>
    </dgm:pt>
    <dgm:pt modelId="{273C0C69-0CEF-4B27-B2F2-2177ED7731AD}" type="pres">
      <dgm:prSet presAssocID="{1B53C5DA-113E-4A01-AB5C-FF49DE436CF6}" presName="parTx" presStyleLbl="revTx" presStyleIdx="2" presStyleCnt="4">
        <dgm:presLayoutVars>
          <dgm:chMax val="0"/>
          <dgm:chPref val="0"/>
        </dgm:presLayoutVars>
      </dgm:prSet>
      <dgm:spPr/>
    </dgm:pt>
    <dgm:pt modelId="{9A0B5BD0-2FEC-4931-BE27-0838B56B84CF}" type="pres">
      <dgm:prSet presAssocID="{1B53C5DA-113E-4A01-AB5C-FF49DE436CF6}" presName="txSpace" presStyleCnt="0"/>
      <dgm:spPr/>
    </dgm:pt>
    <dgm:pt modelId="{7BEB32FA-2ACC-4FE8-9281-6491179E4367}" type="pres">
      <dgm:prSet presAssocID="{1B53C5DA-113E-4A01-AB5C-FF49DE436CF6}" presName="desTx" presStyleLbl="revTx" presStyleIdx="3" presStyleCnt="4">
        <dgm:presLayoutVars/>
      </dgm:prSet>
      <dgm:spPr/>
    </dgm:pt>
  </dgm:ptLst>
  <dgm:cxnLst>
    <dgm:cxn modelId="{7024E56F-F62C-48E1-9522-A86B67A487E4}" srcId="{A2779E79-672C-4253-8BAA-4D43ABF3CFAA}" destId="{AFC5E178-F98C-4265-921F-45C1549F2F75}" srcOrd="0" destOrd="0" parTransId="{5FDB1007-55E0-4C5D-BC03-DCAF342FC90E}" sibTransId="{F7A0883C-931D-41BC-A9CD-D52D0B9F64AE}"/>
    <dgm:cxn modelId="{FB7E3E74-30A9-4D5D-9733-D0CFB56FE59E}" srcId="{A2779E79-672C-4253-8BAA-4D43ABF3CFAA}" destId="{1B53C5DA-113E-4A01-AB5C-FF49DE436CF6}" srcOrd="1" destOrd="0" parTransId="{4A68C549-CD76-408D-B4CD-267E7B588C97}" sibTransId="{0AF09A60-4BD2-4A78-959F-64C40DCFB3AE}"/>
    <dgm:cxn modelId="{0AA22156-631E-4AAF-ABE9-9300A7ACC175}" type="presOf" srcId="{1B53C5DA-113E-4A01-AB5C-FF49DE436CF6}" destId="{273C0C69-0CEF-4B27-B2F2-2177ED7731AD}" srcOrd="0" destOrd="0" presId="urn:microsoft.com/office/officeart/2018/5/layout/CenteredIconLabelDescriptionList"/>
    <dgm:cxn modelId="{5AA2FF7A-9566-4B61-A4D8-6433C0F34B48}" type="presOf" srcId="{AFC5E178-F98C-4265-921F-45C1549F2F75}" destId="{92D7DF17-0F0B-498D-8EE4-92EF98A9F5AF}" srcOrd="0" destOrd="0" presId="urn:microsoft.com/office/officeart/2018/5/layout/CenteredIconLabelDescriptionList"/>
    <dgm:cxn modelId="{D93B8A8E-089C-413D-8B20-0B051345D927}" srcId="{AFC5E178-F98C-4265-921F-45C1549F2F75}" destId="{1B94E7A2-BCB5-459F-AD15-65726B09FD73}" srcOrd="0" destOrd="0" parTransId="{A47B050F-9B8F-4129-94E5-5DCF527F95B4}" sibTransId="{72B4D265-32A3-49FC-97E2-FC703F5A5AE0}"/>
    <dgm:cxn modelId="{D3D5969A-2124-48F9-AD38-07BDA4312A94}" type="presOf" srcId="{1B94E7A2-BCB5-459F-AD15-65726B09FD73}" destId="{A98DBE55-0D75-4F9D-B66C-F3397510C893}" srcOrd="0" destOrd="0" presId="urn:microsoft.com/office/officeart/2018/5/layout/CenteredIconLabelDescriptionList"/>
    <dgm:cxn modelId="{110783E3-596F-4508-8078-26133C8C038A}" srcId="{1B53C5DA-113E-4A01-AB5C-FF49DE436CF6}" destId="{764E7D3A-20DA-40FE-AD95-AEDD86135579}" srcOrd="0" destOrd="0" parTransId="{388D30EB-C87B-4A8B-B787-2E7A22556292}" sibTransId="{30B5D447-39B3-4DFD-B620-F2CB387B20A1}"/>
    <dgm:cxn modelId="{C52C57EF-0FAB-450B-93D6-90A10024F52E}" type="presOf" srcId="{A2779E79-672C-4253-8BAA-4D43ABF3CFAA}" destId="{5549F1DC-2557-4939-8E55-CF87F2B91532}" srcOrd="0" destOrd="0" presId="urn:microsoft.com/office/officeart/2018/5/layout/CenteredIconLabelDescriptionList"/>
    <dgm:cxn modelId="{E05A33F5-240E-44FC-9481-25FE1C5DC27F}" type="presOf" srcId="{764E7D3A-20DA-40FE-AD95-AEDD86135579}" destId="{7BEB32FA-2ACC-4FE8-9281-6491179E4367}" srcOrd="0" destOrd="0" presId="urn:microsoft.com/office/officeart/2018/5/layout/CenteredIconLabelDescriptionList"/>
    <dgm:cxn modelId="{A0AE54AF-E644-48E6-B850-821C52E35942}" type="presParOf" srcId="{5549F1DC-2557-4939-8E55-CF87F2B91532}" destId="{716D5947-AC05-4144-9B8C-C2895AAAC4C4}" srcOrd="0" destOrd="0" presId="urn:microsoft.com/office/officeart/2018/5/layout/CenteredIconLabelDescriptionList"/>
    <dgm:cxn modelId="{E1FA5CAA-CB29-41DA-AF2D-844F21A80EF4}" type="presParOf" srcId="{716D5947-AC05-4144-9B8C-C2895AAAC4C4}" destId="{16EA1A22-AC91-4206-A93F-1B4BCDBFF371}" srcOrd="0" destOrd="0" presId="urn:microsoft.com/office/officeart/2018/5/layout/CenteredIconLabelDescriptionList"/>
    <dgm:cxn modelId="{E7F9E87A-0E0D-4342-AD7F-5E2BC3C0F9BC}" type="presParOf" srcId="{716D5947-AC05-4144-9B8C-C2895AAAC4C4}" destId="{76A0E145-580B-4011-B89C-04BD8AE6A1C8}" srcOrd="1" destOrd="0" presId="urn:microsoft.com/office/officeart/2018/5/layout/CenteredIconLabelDescriptionList"/>
    <dgm:cxn modelId="{5F6A07B6-B2D1-4C77-9037-BFEF1E0E6996}" type="presParOf" srcId="{716D5947-AC05-4144-9B8C-C2895AAAC4C4}" destId="{92D7DF17-0F0B-498D-8EE4-92EF98A9F5AF}" srcOrd="2" destOrd="0" presId="urn:microsoft.com/office/officeart/2018/5/layout/CenteredIconLabelDescriptionList"/>
    <dgm:cxn modelId="{1E4C6A14-E5C8-41B5-B4B6-9F323EB6DD24}" type="presParOf" srcId="{716D5947-AC05-4144-9B8C-C2895AAAC4C4}" destId="{4B1D0DCC-B7ED-46CA-80F0-049F13D2C820}" srcOrd="3" destOrd="0" presId="urn:microsoft.com/office/officeart/2018/5/layout/CenteredIconLabelDescriptionList"/>
    <dgm:cxn modelId="{80181CD2-D793-4C61-82B0-1C06AA6F49A0}" type="presParOf" srcId="{716D5947-AC05-4144-9B8C-C2895AAAC4C4}" destId="{A98DBE55-0D75-4F9D-B66C-F3397510C893}" srcOrd="4" destOrd="0" presId="urn:microsoft.com/office/officeart/2018/5/layout/CenteredIconLabelDescriptionList"/>
    <dgm:cxn modelId="{ACDDFB41-9959-45B0-BCFB-987D7DE50369}" type="presParOf" srcId="{5549F1DC-2557-4939-8E55-CF87F2B91532}" destId="{699E5FC1-859D-48CB-A356-72BE3240665F}" srcOrd="1" destOrd="0" presId="urn:microsoft.com/office/officeart/2018/5/layout/CenteredIconLabelDescriptionList"/>
    <dgm:cxn modelId="{1D161769-9BFE-466D-B1D6-8B49DA005F75}" type="presParOf" srcId="{5549F1DC-2557-4939-8E55-CF87F2B91532}" destId="{78CA6E95-CE45-425C-BAE0-CACDD7B08818}" srcOrd="2" destOrd="0" presId="urn:microsoft.com/office/officeart/2018/5/layout/CenteredIconLabelDescriptionList"/>
    <dgm:cxn modelId="{A52C6FE4-637F-4EB4-8C2E-A16A4544AE4F}" type="presParOf" srcId="{78CA6E95-CE45-425C-BAE0-CACDD7B08818}" destId="{20770C98-C7ED-42E7-9F72-E1965E8538E1}" srcOrd="0" destOrd="0" presId="urn:microsoft.com/office/officeart/2018/5/layout/CenteredIconLabelDescriptionList"/>
    <dgm:cxn modelId="{B2C12640-7D2B-477E-99C6-7A483FDC2ED0}" type="presParOf" srcId="{78CA6E95-CE45-425C-BAE0-CACDD7B08818}" destId="{48FBE264-ADB7-4422-9172-3F924BB233A8}" srcOrd="1" destOrd="0" presId="urn:microsoft.com/office/officeart/2018/5/layout/CenteredIconLabelDescriptionList"/>
    <dgm:cxn modelId="{E9599ADE-2E9C-4450-BCEE-E46FED8CEC99}" type="presParOf" srcId="{78CA6E95-CE45-425C-BAE0-CACDD7B08818}" destId="{273C0C69-0CEF-4B27-B2F2-2177ED7731AD}" srcOrd="2" destOrd="0" presId="urn:microsoft.com/office/officeart/2018/5/layout/CenteredIconLabelDescriptionList"/>
    <dgm:cxn modelId="{76FEDD05-EAD9-45D2-AA12-430087D71910}" type="presParOf" srcId="{78CA6E95-CE45-425C-BAE0-CACDD7B08818}" destId="{9A0B5BD0-2FEC-4931-BE27-0838B56B84CF}" srcOrd="3" destOrd="0" presId="urn:microsoft.com/office/officeart/2018/5/layout/CenteredIconLabelDescriptionList"/>
    <dgm:cxn modelId="{172832B7-7290-4A9E-BD20-A603F7DACCEC}" type="presParOf" srcId="{78CA6E95-CE45-425C-BAE0-CACDD7B08818}" destId="{7BEB32FA-2ACC-4FE8-9281-6491179E4367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F21DC46-0C12-4538-A3A9-D52CCCAE65BD}" type="doc">
      <dgm:prSet loTypeId="urn:microsoft.com/office/officeart/2005/8/layout/bProcess2" loCatId="process" qsTypeId="urn:microsoft.com/office/officeart/2005/8/quickstyle/simple2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C32F3619-15E4-4704-85EB-A00C06DA6074}">
      <dgm:prSet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The objective of this data mining task is to predict a player’s finishing placement based on the final stats generated at the end of the match.</a:t>
          </a:r>
        </a:p>
      </dgm:t>
    </dgm:pt>
    <dgm:pt modelId="{1D9C15C5-9034-4576-94D7-71A5430F567D}" type="parTrans" cxnId="{07345F7D-F488-4E30-AF0A-484C921F037B}">
      <dgm:prSet/>
      <dgm:spPr/>
      <dgm:t>
        <a:bodyPr/>
        <a:lstStyle/>
        <a:p>
          <a:endParaRPr lang="en-US"/>
        </a:p>
      </dgm:t>
    </dgm:pt>
    <dgm:pt modelId="{B435CEC1-F743-4014-9A9F-A34EB298C743}" type="sibTrans" cxnId="{07345F7D-F488-4E30-AF0A-484C921F037B}">
      <dgm:prSet/>
      <dgm:spPr/>
      <dgm:t>
        <a:bodyPr/>
        <a:lstStyle/>
        <a:p>
          <a:endParaRPr lang="en-US"/>
        </a:p>
      </dgm:t>
    </dgm:pt>
    <dgm:pt modelId="{BBF0AC58-30E6-49EA-BF2A-4E1E44B759E0}">
      <dgm:prSet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Output variable: </a:t>
          </a:r>
          <a:r>
            <a:rPr lang="en-US" u="sng" dirty="0" err="1">
              <a:latin typeface="Franklin Gothic Medium Cond" panose="020B0606030402020204" pitchFamily="34" charset="0"/>
            </a:rPr>
            <a:t>Winplaceperc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5401F77B-F44A-4A1C-982F-A10F82D81CBF}" type="parTrans" cxnId="{039F34DD-8611-46CB-B008-DB818B11428D}">
      <dgm:prSet/>
      <dgm:spPr/>
      <dgm:t>
        <a:bodyPr/>
        <a:lstStyle/>
        <a:p>
          <a:endParaRPr lang="en-US"/>
        </a:p>
      </dgm:t>
    </dgm:pt>
    <dgm:pt modelId="{1D6E0D89-58E2-4B50-9C63-8D4A1DAD74B0}" type="sibTrans" cxnId="{039F34DD-8611-46CB-B008-DB818B11428D}">
      <dgm:prSet/>
      <dgm:spPr/>
      <dgm:t>
        <a:bodyPr/>
        <a:lstStyle/>
        <a:p>
          <a:endParaRPr lang="en-US"/>
        </a:p>
      </dgm:t>
    </dgm:pt>
    <dgm:pt modelId="{2D957016-F81D-4AB9-8575-A135022F99CE}" type="pres">
      <dgm:prSet presAssocID="{CF21DC46-0C12-4538-A3A9-D52CCCAE65BD}" presName="diagram" presStyleCnt="0">
        <dgm:presLayoutVars>
          <dgm:dir/>
          <dgm:resizeHandles/>
        </dgm:presLayoutVars>
      </dgm:prSet>
      <dgm:spPr/>
    </dgm:pt>
    <dgm:pt modelId="{29739810-4F9D-4FE4-805F-1E2C49A0CD02}" type="pres">
      <dgm:prSet presAssocID="{C32F3619-15E4-4704-85EB-A00C06DA6074}" presName="firstNode" presStyleLbl="node1" presStyleIdx="0" presStyleCnt="2">
        <dgm:presLayoutVars>
          <dgm:bulletEnabled val="1"/>
        </dgm:presLayoutVars>
      </dgm:prSet>
      <dgm:spPr/>
    </dgm:pt>
    <dgm:pt modelId="{B665E45B-2810-486A-A6A4-6E7917A4B963}" type="pres">
      <dgm:prSet presAssocID="{B435CEC1-F743-4014-9A9F-A34EB298C743}" presName="sibTrans" presStyleLbl="sibTrans2D1" presStyleIdx="0" presStyleCnt="1"/>
      <dgm:spPr/>
    </dgm:pt>
    <dgm:pt modelId="{17B740F2-E313-423B-82AD-C9DE2F4B1FCC}" type="pres">
      <dgm:prSet presAssocID="{BBF0AC58-30E6-49EA-BF2A-4E1E44B759E0}" presName="lastNode" presStyleLbl="node1" presStyleIdx="1" presStyleCnt="2">
        <dgm:presLayoutVars>
          <dgm:bulletEnabled val="1"/>
        </dgm:presLayoutVars>
      </dgm:prSet>
      <dgm:spPr/>
    </dgm:pt>
  </dgm:ptLst>
  <dgm:cxnLst>
    <dgm:cxn modelId="{22C8E013-8D71-419D-87DA-C88A37CA0828}" type="presOf" srcId="{C32F3619-15E4-4704-85EB-A00C06DA6074}" destId="{29739810-4F9D-4FE4-805F-1E2C49A0CD02}" srcOrd="0" destOrd="0" presId="urn:microsoft.com/office/officeart/2005/8/layout/bProcess2"/>
    <dgm:cxn modelId="{07345F7D-F488-4E30-AF0A-484C921F037B}" srcId="{CF21DC46-0C12-4538-A3A9-D52CCCAE65BD}" destId="{C32F3619-15E4-4704-85EB-A00C06DA6074}" srcOrd="0" destOrd="0" parTransId="{1D9C15C5-9034-4576-94D7-71A5430F567D}" sibTransId="{B435CEC1-F743-4014-9A9F-A34EB298C743}"/>
    <dgm:cxn modelId="{140AA2C2-101F-4040-B136-224BBAA89CFA}" type="presOf" srcId="{BBF0AC58-30E6-49EA-BF2A-4E1E44B759E0}" destId="{17B740F2-E313-423B-82AD-C9DE2F4B1FCC}" srcOrd="0" destOrd="0" presId="urn:microsoft.com/office/officeart/2005/8/layout/bProcess2"/>
    <dgm:cxn modelId="{039F34DD-8611-46CB-B008-DB818B11428D}" srcId="{CF21DC46-0C12-4538-A3A9-D52CCCAE65BD}" destId="{BBF0AC58-30E6-49EA-BF2A-4E1E44B759E0}" srcOrd="1" destOrd="0" parTransId="{5401F77B-F44A-4A1C-982F-A10F82D81CBF}" sibTransId="{1D6E0D89-58E2-4B50-9C63-8D4A1DAD74B0}"/>
    <dgm:cxn modelId="{7E25C6EE-8054-4C06-A2A5-66293FC11C76}" type="presOf" srcId="{CF21DC46-0C12-4538-A3A9-D52CCCAE65BD}" destId="{2D957016-F81D-4AB9-8575-A135022F99CE}" srcOrd="0" destOrd="0" presId="urn:microsoft.com/office/officeart/2005/8/layout/bProcess2"/>
    <dgm:cxn modelId="{15620FFA-35EC-4C84-8526-F571B84A2913}" type="presOf" srcId="{B435CEC1-F743-4014-9A9F-A34EB298C743}" destId="{B665E45B-2810-486A-A6A4-6E7917A4B963}" srcOrd="0" destOrd="0" presId="urn:microsoft.com/office/officeart/2005/8/layout/bProcess2"/>
    <dgm:cxn modelId="{EDCD97CC-29A0-4196-AE72-CDAD2811F705}" type="presParOf" srcId="{2D957016-F81D-4AB9-8575-A135022F99CE}" destId="{29739810-4F9D-4FE4-805F-1E2C49A0CD02}" srcOrd="0" destOrd="0" presId="urn:microsoft.com/office/officeart/2005/8/layout/bProcess2"/>
    <dgm:cxn modelId="{B05A7C74-4202-44E9-807F-2B83DFB583B8}" type="presParOf" srcId="{2D957016-F81D-4AB9-8575-A135022F99CE}" destId="{B665E45B-2810-486A-A6A4-6E7917A4B963}" srcOrd="1" destOrd="0" presId="urn:microsoft.com/office/officeart/2005/8/layout/bProcess2"/>
    <dgm:cxn modelId="{F9F8D08D-D80D-44BE-84F3-0CF792B5C3F3}" type="presParOf" srcId="{2D957016-F81D-4AB9-8575-A135022F99CE}" destId="{17B740F2-E313-423B-82AD-C9DE2F4B1FCC}" srcOrd="2" destOrd="0" presId="urn:microsoft.com/office/officeart/2005/8/layout/b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85BC637-E4C3-4194-A2A5-51FD623A0D00}" type="doc">
      <dgm:prSet loTypeId="urn:microsoft.com/office/officeart/2005/8/layout/hierarchy3" loCatId="hierarchy" qsTypeId="urn:microsoft.com/office/officeart/2005/8/quickstyle/simple2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E9B9524E-49C5-4557-9207-129023B0EC88}">
      <dgm:prSet/>
      <dgm:spPr/>
      <dgm:t>
        <a:bodyPr/>
        <a:lstStyle/>
        <a:p>
          <a:r>
            <a:rPr lang="en-US" baseline="0" dirty="0">
              <a:latin typeface="Franklin Gothic Medium Cond" panose="020B0606030402020204" pitchFamily="34" charset="0"/>
            </a:rPr>
            <a:t>MLR – Multiple Linear Regression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F09D0579-3BBA-423A-8714-D1DFE0415858}" type="parTrans" cxnId="{BB9C0F47-A8B6-46F4-9F78-8EA07FC54F18}">
      <dgm:prSet/>
      <dgm:spPr/>
      <dgm:t>
        <a:bodyPr/>
        <a:lstStyle/>
        <a:p>
          <a:endParaRPr lang="en-US"/>
        </a:p>
      </dgm:t>
    </dgm:pt>
    <dgm:pt modelId="{9B8F9BE2-0EA3-4C53-A5D4-188055EC17AC}" type="sibTrans" cxnId="{BB9C0F47-A8B6-46F4-9F78-8EA07FC54F18}">
      <dgm:prSet/>
      <dgm:spPr/>
      <dgm:t>
        <a:bodyPr/>
        <a:lstStyle/>
        <a:p>
          <a:endParaRPr lang="en-US"/>
        </a:p>
      </dgm:t>
    </dgm:pt>
    <dgm:pt modelId="{545BE8CE-A24F-4511-89A7-F014E1EF0491}">
      <dgm:prSet/>
      <dgm:spPr/>
      <dgm:t>
        <a:bodyPr/>
        <a:lstStyle/>
        <a:p>
          <a:r>
            <a:rPr lang="en-US" baseline="0" dirty="0">
              <a:latin typeface="Franklin Gothic Medium Cond" panose="020B0606030402020204" pitchFamily="34" charset="0"/>
            </a:rPr>
            <a:t>CART – Classification and Regression Tree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25671D82-EECA-47F2-9F00-13CB0FD442E9}" type="parTrans" cxnId="{FAC9E60C-CA1F-4A45-8374-CD68A6107496}">
      <dgm:prSet/>
      <dgm:spPr/>
      <dgm:t>
        <a:bodyPr/>
        <a:lstStyle/>
        <a:p>
          <a:endParaRPr lang="en-US"/>
        </a:p>
      </dgm:t>
    </dgm:pt>
    <dgm:pt modelId="{14BE3871-5467-4C21-B679-5A3AA45A0DBE}" type="sibTrans" cxnId="{FAC9E60C-CA1F-4A45-8374-CD68A6107496}">
      <dgm:prSet/>
      <dgm:spPr/>
      <dgm:t>
        <a:bodyPr/>
        <a:lstStyle/>
        <a:p>
          <a:endParaRPr lang="en-US"/>
        </a:p>
      </dgm:t>
    </dgm:pt>
    <dgm:pt modelId="{E8735808-133C-4226-A808-A4DD57E2D8C0}">
      <dgm:prSet/>
      <dgm:spPr/>
      <dgm:t>
        <a:bodyPr/>
        <a:lstStyle/>
        <a:p>
          <a:r>
            <a:rPr lang="en-US" baseline="0" dirty="0" err="1">
              <a:latin typeface="Franklin Gothic Medium Cond" panose="020B0606030402020204" pitchFamily="34" charset="0"/>
            </a:rPr>
            <a:t>kNN</a:t>
          </a:r>
          <a:r>
            <a:rPr lang="en-US" baseline="0" dirty="0">
              <a:latin typeface="Franklin Gothic Medium Cond" panose="020B0606030402020204" pitchFamily="34" charset="0"/>
            </a:rPr>
            <a:t> – k Nearest </a:t>
          </a:r>
          <a:r>
            <a:rPr lang="en-US" baseline="0" dirty="0" err="1">
              <a:latin typeface="Franklin Gothic Medium Cond" panose="020B0606030402020204" pitchFamily="34" charset="0"/>
            </a:rPr>
            <a:t>Neighbours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C9BF3005-2E3B-4E71-8AFC-9A606253BC85}" type="parTrans" cxnId="{4EC7CCFB-370C-4B4D-BEDE-FF6AFCB5CEA9}">
      <dgm:prSet/>
      <dgm:spPr/>
      <dgm:t>
        <a:bodyPr/>
        <a:lstStyle/>
        <a:p>
          <a:endParaRPr lang="en-US"/>
        </a:p>
      </dgm:t>
    </dgm:pt>
    <dgm:pt modelId="{B3E1580C-E4A7-4F06-9E05-AE12B79C3927}" type="sibTrans" cxnId="{4EC7CCFB-370C-4B4D-BEDE-FF6AFCB5CEA9}">
      <dgm:prSet/>
      <dgm:spPr/>
      <dgm:t>
        <a:bodyPr/>
        <a:lstStyle/>
        <a:p>
          <a:endParaRPr lang="en-US"/>
        </a:p>
      </dgm:t>
    </dgm:pt>
    <dgm:pt modelId="{79963BAB-D580-43C6-8FD2-78C0C480C562}" type="pres">
      <dgm:prSet presAssocID="{D85BC637-E4C3-4194-A2A5-51FD623A0D00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BB50333B-9774-455C-8986-F547C7B5E7C1}" type="pres">
      <dgm:prSet presAssocID="{E9B9524E-49C5-4557-9207-129023B0EC88}" presName="root" presStyleCnt="0"/>
      <dgm:spPr/>
    </dgm:pt>
    <dgm:pt modelId="{282F4A4D-BDA7-44D6-BFA8-18E8C3CD8337}" type="pres">
      <dgm:prSet presAssocID="{E9B9524E-49C5-4557-9207-129023B0EC88}" presName="rootComposite" presStyleCnt="0"/>
      <dgm:spPr/>
    </dgm:pt>
    <dgm:pt modelId="{75D2EE28-376D-49AB-90A8-BC99D2F71415}" type="pres">
      <dgm:prSet presAssocID="{E9B9524E-49C5-4557-9207-129023B0EC88}" presName="rootText" presStyleLbl="node1" presStyleIdx="0" presStyleCnt="3"/>
      <dgm:spPr/>
    </dgm:pt>
    <dgm:pt modelId="{8602E20B-64E8-42D3-8EC0-FBF57370DE8D}" type="pres">
      <dgm:prSet presAssocID="{E9B9524E-49C5-4557-9207-129023B0EC88}" presName="rootConnector" presStyleLbl="node1" presStyleIdx="0" presStyleCnt="3"/>
      <dgm:spPr/>
    </dgm:pt>
    <dgm:pt modelId="{B430F08A-1C72-4342-B52E-041A459A4200}" type="pres">
      <dgm:prSet presAssocID="{E9B9524E-49C5-4557-9207-129023B0EC88}" presName="childShape" presStyleCnt="0"/>
      <dgm:spPr/>
    </dgm:pt>
    <dgm:pt modelId="{26083203-5A84-4F5E-960B-F0F8B937B9ED}" type="pres">
      <dgm:prSet presAssocID="{545BE8CE-A24F-4511-89A7-F014E1EF0491}" presName="root" presStyleCnt="0"/>
      <dgm:spPr/>
    </dgm:pt>
    <dgm:pt modelId="{548C5C86-6582-4851-AC50-58068B1D4B55}" type="pres">
      <dgm:prSet presAssocID="{545BE8CE-A24F-4511-89A7-F014E1EF0491}" presName="rootComposite" presStyleCnt="0"/>
      <dgm:spPr/>
    </dgm:pt>
    <dgm:pt modelId="{0DA24CBB-0464-49A3-847D-25772772E427}" type="pres">
      <dgm:prSet presAssocID="{545BE8CE-A24F-4511-89A7-F014E1EF0491}" presName="rootText" presStyleLbl="node1" presStyleIdx="1" presStyleCnt="3"/>
      <dgm:spPr/>
    </dgm:pt>
    <dgm:pt modelId="{DC771E53-5E84-4E00-8F81-83C751193B60}" type="pres">
      <dgm:prSet presAssocID="{545BE8CE-A24F-4511-89A7-F014E1EF0491}" presName="rootConnector" presStyleLbl="node1" presStyleIdx="1" presStyleCnt="3"/>
      <dgm:spPr/>
    </dgm:pt>
    <dgm:pt modelId="{DA344D27-7F75-43C8-A7EA-53C19A449D6B}" type="pres">
      <dgm:prSet presAssocID="{545BE8CE-A24F-4511-89A7-F014E1EF0491}" presName="childShape" presStyleCnt="0"/>
      <dgm:spPr/>
    </dgm:pt>
    <dgm:pt modelId="{91CB05CD-A3E5-44E4-B428-5E75625EF8FF}" type="pres">
      <dgm:prSet presAssocID="{E8735808-133C-4226-A808-A4DD57E2D8C0}" presName="root" presStyleCnt="0"/>
      <dgm:spPr/>
    </dgm:pt>
    <dgm:pt modelId="{BD153808-986B-4DB8-BFE5-22175F8FCF81}" type="pres">
      <dgm:prSet presAssocID="{E8735808-133C-4226-A808-A4DD57E2D8C0}" presName="rootComposite" presStyleCnt="0"/>
      <dgm:spPr/>
    </dgm:pt>
    <dgm:pt modelId="{CD3D5C93-CBB5-4E6C-AF78-778F26420A30}" type="pres">
      <dgm:prSet presAssocID="{E8735808-133C-4226-A808-A4DD57E2D8C0}" presName="rootText" presStyleLbl="node1" presStyleIdx="2" presStyleCnt="3"/>
      <dgm:spPr/>
    </dgm:pt>
    <dgm:pt modelId="{575C9899-7A89-4285-8963-4F8A9C46AB89}" type="pres">
      <dgm:prSet presAssocID="{E8735808-133C-4226-A808-A4DD57E2D8C0}" presName="rootConnector" presStyleLbl="node1" presStyleIdx="2" presStyleCnt="3"/>
      <dgm:spPr/>
    </dgm:pt>
    <dgm:pt modelId="{C3988F07-E51A-4608-91C5-4DF0E10DD2EA}" type="pres">
      <dgm:prSet presAssocID="{E8735808-133C-4226-A808-A4DD57E2D8C0}" presName="childShape" presStyleCnt="0"/>
      <dgm:spPr/>
    </dgm:pt>
  </dgm:ptLst>
  <dgm:cxnLst>
    <dgm:cxn modelId="{FAC9E60C-CA1F-4A45-8374-CD68A6107496}" srcId="{D85BC637-E4C3-4194-A2A5-51FD623A0D00}" destId="{545BE8CE-A24F-4511-89A7-F014E1EF0491}" srcOrd="1" destOrd="0" parTransId="{25671D82-EECA-47F2-9F00-13CB0FD442E9}" sibTransId="{14BE3871-5467-4C21-B679-5A3AA45A0DBE}"/>
    <dgm:cxn modelId="{7403C61C-3688-4D9D-8796-7CFE6485D6C5}" type="presOf" srcId="{D85BC637-E4C3-4194-A2A5-51FD623A0D00}" destId="{79963BAB-D580-43C6-8FD2-78C0C480C562}" srcOrd="0" destOrd="0" presId="urn:microsoft.com/office/officeart/2005/8/layout/hierarchy3"/>
    <dgm:cxn modelId="{CC65963D-CFE2-4E2E-A2C3-C691BFB85A23}" type="presOf" srcId="{E8735808-133C-4226-A808-A4DD57E2D8C0}" destId="{575C9899-7A89-4285-8963-4F8A9C46AB89}" srcOrd="1" destOrd="0" presId="urn:microsoft.com/office/officeart/2005/8/layout/hierarchy3"/>
    <dgm:cxn modelId="{CEC16A46-A791-463B-9AD1-08E4848236DE}" type="presOf" srcId="{545BE8CE-A24F-4511-89A7-F014E1EF0491}" destId="{0DA24CBB-0464-49A3-847D-25772772E427}" srcOrd="0" destOrd="0" presId="urn:microsoft.com/office/officeart/2005/8/layout/hierarchy3"/>
    <dgm:cxn modelId="{BB9C0F47-A8B6-46F4-9F78-8EA07FC54F18}" srcId="{D85BC637-E4C3-4194-A2A5-51FD623A0D00}" destId="{E9B9524E-49C5-4557-9207-129023B0EC88}" srcOrd="0" destOrd="0" parTransId="{F09D0579-3BBA-423A-8714-D1DFE0415858}" sibTransId="{9B8F9BE2-0EA3-4C53-A5D4-188055EC17AC}"/>
    <dgm:cxn modelId="{2EB5A149-B3E9-4BEB-978E-F6DC8AB70CAD}" type="presOf" srcId="{E8735808-133C-4226-A808-A4DD57E2D8C0}" destId="{CD3D5C93-CBB5-4E6C-AF78-778F26420A30}" srcOrd="0" destOrd="0" presId="urn:microsoft.com/office/officeart/2005/8/layout/hierarchy3"/>
    <dgm:cxn modelId="{6BA91884-3274-4FB2-8B8E-DA5AF73C1F84}" type="presOf" srcId="{545BE8CE-A24F-4511-89A7-F014E1EF0491}" destId="{DC771E53-5E84-4E00-8F81-83C751193B60}" srcOrd="1" destOrd="0" presId="urn:microsoft.com/office/officeart/2005/8/layout/hierarchy3"/>
    <dgm:cxn modelId="{CB8FA19B-BCD8-42D0-B776-F47D017B93C6}" type="presOf" srcId="{E9B9524E-49C5-4557-9207-129023B0EC88}" destId="{75D2EE28-376D-49AB-90A8-BC99D2F71415}" srcOrd="0" destOrd="0" presId="urn:microsoft.com/office/officeart/2005/8/layout/hierarchy3"/>
    <dgm:cxn modelId="{E16496A0-2534-4C53-9EFD-1142B7955EDA}" type="presOf" srcId="{E9B9524E-49C5-4557-9207-129023B0EC88}" destId="{8602E20B-64E8-42D3-8EC0-FBF57370DE8D}" srcOrd="1" destOrd="0" presId="urn:microsoft.com/office/officeart/2005/8/layout/hierarchy3"/>
    <dgm:cxn modelId="{4EC7CCFB-370C-4B4D-BEDE-FF6AFCB5CEA9}" srcId="{D85BC637-E4C3-4194-A2A5-51FD623A0D00}" destId="{E8735808-133C-4226-A808-A4DD57E2D8C0}" srcOrd="2" destOrd="0" parTransId="{C9BF3005-2E3B-4E71-8AFC-9A606253BC85}" sibTransId="{B3E1580C-E4A7-4F06-9E05-AE12B79C3927}"/>
    <dgm:cxn modelId="{C8D1D3DA-B918-47B1-B6AB-142F370EF0C3}" type="presParOf" srcId="{79963BAB-D580-43C6-8FD2-78C0C480C562}" destId="{BB50333B-9774-455C-8986-F547C7B5E7C1}" srcOrd="0" destOrd="0" presId="urn:microsoft.com/office/officeart/2005/8/layout/hierarchy3"/>
    <dgm:cxn modelId="{D01FE9DF-A504-4A60-8DF4-B69CB5AE34C7}" type="presParOf" srcId="{BB50333B-9774-455C-8986-F547C7B5E7C1}" destId="{282F4A4D-BDA7-44D6-BFA8-18E8C3CD8337}" srcOrd="0" destOrd="0" presId="urn:microsoft.com/office/officeart/2005/8/layout/hierarchy3"/>
    <dgm:cxn modelId="{E4D794F2-A296-4E1F-BDA9-AE6BCC6261AE}" type="presParOf" srcId="{282F4A4D-BDA7-44D6-BFA8-18E8C3CD8337}" destId="{75D2EE28-376D-49AB-90A8-BC99D2F71415}" srcOrd="0" destOrd="0" presId="urn:microsoft.com/office/officeart/2005/8/layout/hierarchy3"/>
    <dgm:cxn modelId="{6CF65507-B56F-4C1F-9E82-F6E353AE4392}" type="presParOf" srcId="{282F4A4D-BDA7-44D6-BFA8-18E8C3CD8337}" destId="{8602E20B-64E8-42D3-8EC0-FBF57370DE8D}" srcOrd="1" destOrd="0" presId="urn:microsoft.com/office/officeart/2005/8/layout/hierarchy3"/>
    <dgm:cxn modelId="{204A8115-2C30-4E93-92A6-7060151068DA}" type="presParOf" srcId="{BB50333B-9774-455C-8986-F547C7B5E7C1}" destId="{B430F08A-1C72-4342-B52E-041A459A4200}" srcOrd="1" destOrd="0" presId="urn:microsoft.com/office/officeart/2005/8/layout/hierarchy3"/>
    <dgm:cxn modelId="{52038C10-5D19-4D56-AD2B-68531C58986E}" type="presParOf" srcId="{79963BAB-D580-43C6-8FD2-78C0C480C562}" destId="{26083203-5A84-4F5E-960B-F0F8B937B9ED}" srcOrd="1" destOrd="0" presId="urn:microsoft.com/office/officeart/2005/8/layout/hierarchy3"/>
    <dgm:cxn modelId="{7B39F983-C1BD-4F05-B488-B3D843247D0E}" type="presParOf" srcId="{26083203-5A84-4F5E-960B-F0F8B937B9ED}" destId="{548C5C86-6582-4851-AC50-58068B1D4B55}" srcOrd="0" destOrd="0" presId="urn:microsoft.com/office/officeart/2005/8/layout/hierarchy3"/>
    <dgm:cxn modelId="{1714A265-0FD7-48FC-9A25-9FD8612F9107}" type="presParOf" srcId="{548C5C86-6582-4851-AC50-58068B1D4B55}" destId="{0DA24CBB-0464-49A3-847D-25772772E427}" srcOrd="0" destOrd="0" presId="urn:microsoft.com/office/officeart/2005/8/layout/hierarchy3"/>
    <dgm:cxn modelId="{FB919D52-5A7F-46F8-9FA2-0411FB31A90E}" type="presParOf" srcId="{548C5C86-6582-4851-AC50-58068B1D4B55}" destId="{DC771E53-5E84-4E00-8F81-83C751193B60}" srcOrd="1" destOrd="0" presId="urn:microsoft.com/office/officeart/2005/8/layout/hierarchy3"/>
    <dgm:cxn modelId="{EAAE117C-AFAA-4DEE-9227-2BA611AD4608}" type="presParOf" srcId="{26083203-5A84-4F5E-960B-F0F8B937B9ED}" destId="{DA344D27-7F75-43C8-A7EA-53C19A449D6B}" srcOrd="1" destOrd="0" presId="urn:microsoft.com/office/officeart/2005/8/layout/hierarchy3"/>
    <dgm:cxn modelId="{FAE461F6-5CD6-43DC-B392-AB7D84835A2D}" type="presParOf" srcId="{79963BAB-D580-43C6-8FD2-78C0C480C562}" destId="{91CB05CD-A3E5-44E4-B428-5E75625EF8FF}" srcOrd="2" destOrd="0" presId="urn:microsoft.com/office/officeart/2005/8/layout/hierarchy3"/>
    <dgm:cxn modelId="{0CEB976C-5BB9-4DD5-A80C-DF902E0DA991}" type="presParOf" srcId="{91CB05CD-A3E5-44E4-B428-5E75625EF8FF}" destId="{BD153808-986B-4DB8-BFE5-22175F8FCF81}" srcOrd="0" destOrd="0" presId="urn:microsoft.com/office/officeart/2005/8/layout/hierarchy3"/>
    <dgm:cxn modelId="{A4DF2A79-C251-40B7-83DF-4AE7BAD2A406}" type="presParOf" srcId="{BD153808-986B-4DB8-BFE5-22175F8FCF81}" destId="{CD3D5C93-CBB5-4E6C-AF78-778F26420A30}" srcOrd="0" destOrd="0" presId="urn:microsoft.com/office/officeart/2005/8/layout/hierarchy3"/>
    <dgm:cxn modelId="{A0425791-9D0C-4B26-81C1-8DD13316DC00}" type="presParOf" srcId="{BD153808-986B-4DB8-BFE5-22175F8FCF81}" destId="{575C9899-7A89-4285-8963-4F8A9C46AB89}" srcOrd="1" destOrd="0" presId="urn:microsoft.com/office/officeart/2005/8/layout/hierarchy3"/>
    <dgm:cxn modelId="{25E3BA8D-D318-44B8-AB28-E2E4530A8387}" type="presParOf" srcId="{91CB05CD-A3E5-44E4-B428-5E75625EF8FF}" destId="{C3988F07-E51A-4608-91C5-4DF0E10DD2EA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70B1209-D503-4C72-9ED6-443E81C4A4BA}" type="doc">
      <dgm:prSet loTypeId="urn:microsoft.com/office/officeart/2018/5/layout/IconLeafLabelList" loCatId="icon" qsTypeId="urn:microsoft.com/office/officeart/2005/8/quickstyle/simple4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19AACE26-D017-40B9-99D9-4CC7C18F865A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1800" cap="none" dirty="0">
              <a:latin typeface="Franklin Gothic Medium Cond" panose="020B0606030402020204" pitchFamily="34" charset="0"/>
            </a:rPr>
            <a:t>Analysis without applying PCA provides the best results for all the three algorithms.</a:t>
          </a:r>
        </a:p>
      </dgm:t>
    </dgm:pt>
    <dgm:pt modelId="{C82F6668-7145-404A-B2E2-ABBBC5B75F68}" type="parTrans" cxnId="{70DB758F-E959-4803-82A3-C0D5480FFEF1}">
      <dgm:prSet/>
      <dgm:spPr/>
      <dgm:t>
        <a:bodyPr/>
        <a:lstStyle/>
        <a:p>
          <a:endParaRPr lang="en-US"/>
        </a:p>
      </dgm:t>
    </dgm:pt>
    <dgm:pt modelId="{CD9F28F8-6977-4A7E-B08E-83F9236AE316}" type="sibTrans" cxnId="{70DB758F-E959-4803-82A3-C0D5480FFEF1}">
      <dgm:prSet/>
      <dgm:spPr/>
      <dgm:t>
        <a:bodyPr/>
        <a:lstStyle/>
        <a:p>
          <a:endParaRPr lang="en-US"/>
        </a:p>
      </dgm:t>
    </dgm:pt>
    <dgm:pt modelId="{FBCBBF6F-07B9-4C7B-8EDB-0F740A36BEDA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1800" cap="none" dirty="0">
              <a:latin typeface="Franklin Gothic Medium Cond" panose="020B0606030402020204" pitchFamily="34" charset="0"/>
            </a:rPr>
            <a:t>MLR is not an optimal method to predict win place percentile as the assumptions of MLR does not meet in either of the case.</a:t>
          </a:r>
        </a:p>
      </dgm:t>
    </dgm:pt>
    <dgm:pt modelId="{D2C902AD-C5D0-4BC5-91E4-E12697D42DDF}" type="parTrans" cxnId="{8C0999FC-95A7-4A32-BC8A-AA905F81600E}">
      <dgm:prSet/>
      <dgm:spPr/>
      <dgm:t>
        <a:bodyPr/>
        <a:lstStyle/>
        <a:p>
          <a:endParaRPr lang="en-US"/>
        </a:p>
      </dgm:t>
    </dgm:pt>
    <dgm:pt modelId="{4DBA0E87-954A-4569-8877-ECCFE4E079FA}" type="sibTrans" cxnId="{8C0999FC-95A7-4A32-BC8A-AA905F81600E}">
      <dgm:prSet/>
      <dgm:spPr/>
      <dgm:t>
        <a:bodyPr/>
        <a:lstStyle/>
        <a:p>
          <a:endParaRPr lang="en-US"/>
        </a:p>
      </dgm:t>
    </dgm:pt>
    <dgm:pt modelId="{47AFAAA9-B67C-495B-B311-3E8EE4D51ABA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1800" cap="none" dirty="0">
              <a:latin typeface="Franklin Gothic Medium Cond" panose="020B0606030402020204" pitchFamily="34" charset="0"/>
            </a:rPr>
            <a:t>Based on the RMSE value k-NN with k = 11 is the best method to predict the win place percentile variable</a:t>
          </a:r>
        </a:p>
      </dgm:t>
    </dgm:pt>
    <dgm:pt modelId="{2044EE84-E1A2-42DB-BE35-ABD85E536779}" type="parTrans" cxnId="{96846E03-4B3F-4522-BAD0-D3B8EEFDA557}">
      <dgm:prSet/>
      <dgm:spPr/>
      <dgm:t>
        <a:bodyPr/>
        <a:lstStyle/>
        <a:p>
          <a:endParaRPr lang="en-US"/>
        </a:p>
      </dgm:t>
    </dgm:pt>
    <dgm:pt modelId="{FEBBB18F-AD20-4AFB-A474-B15118F2E2DB}" type="sibTrans" cxnId="{96846E03-4B3F-4522-BAD0-D3B8EEFDA557}">
      <dgm:prSet/>
      <dgm:spPr/>
      <dgm:t>
        <a:bodyPr/>
        <a:lstStyle/>
        <a:p>
          <a:endParaRPr lang="en-US"/>
        </a:p>
      </dgm:t>
    </dgm:pt>
    <dgm:pt modelId="{BD341DE5-F6A8-4904-B4BB-BBC642FC5C51}" type="pres">
      <dgm:prSet presAssocID="{570B1209-D503-4C72-9ED6-443E81C4A4BA}" presName="root" presStyleCnt="0">
        <dgm:presLayoutVars>
          <dgm:dir/>
          <dgm:resizeHandles val="exact"/>
        </dgm:presLayoutVars>
      </dgm:prSet>
      <dgm:spPr/>
    </dgm:pt>
    <dgm:pt modelId="{17B7CFCE-4282-451B-8820-19AD1EEC764C}" type="pres">
      <dgm:prSet presAssocID="{19AACE26-D017-40B9-99D9-4CC7C18F865A}" presName="compNode" presStyleCnt="0"/>
      <dgm:spPr/>
    </dgm:pt>
    <dgm:pt modelId="{887800BC-3817-44BF-8003-A9B9FCACDDEB}" type="pres">
      <dgm:prSet presAssocID="{19AACE26-D017-40B9-99D9-4CC7C18F865A}" presName="iconBgRect" presStyleLbl="bgShp" presStyleIdx="0" presStyleCnt="3" custLinFactNeighborX="-1491"/>
      <dgm:spPr>
        <a:prstGeom prst="round2DiagRect">
          <a:avLst>
            <a:gd name="adj1" fmla="val 29727"/>
            <a:gd name="adj2" fmla="val 0"/>
          </a:avLst>
        </a:prstGeom>
      </dgm:spPr>
    </dgm:pt>
    <dgm:pt modelId="{EF8DBD05-6082-4877-96B7-7DE466D4C53E}" type="pres">
      <dgm:prSet presAssocID="{19AACE26-D017-40B9-99D9-4CC7C18F865A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85F277ED-0FFF-4BCE-8B53-BEA430B35B27}" type="pres">
      <dgm:prSet presAssocID="{19AACE26-D017-40B9-99D9-4CC7C18F865A}" presName="spaceRect" presStyleCnt="0"/>
      <dgm:spPr/>
    </dgm:pt>
    <dgm:pt modelId="{12CB0CDC-86BF-4588-AF1A-754DC10946F5}" type="pres">
      <dgm:prSet presAssocID="{19AACE26-D017-40B9-99D9-4CC7C18F865A}" presName="textRect" presStyleLbl="revTx" presStyleIdx="0" presStyleCnt="3">
        <dgm:presLayoutVars>
          <dgm:chMax val="1"/>
          <dgm:chPref val="1"/>
        </dgm:presLayoutVars>
      </dgm:prSet>
      <dgm:spPr/>
    </dgm:pt>
    <dgm:pt modelId="{4208E6A1-8C0F-4B43-A754-EA8B601E5EE8}" type="pres">
      <dgm:prSet presAssocID="{CD9F28F8-6977-4A7E-B08E-83F9236AE316}" presName="sibTrans" presStyleCnt="0"/>
      <dgm:spPr/>
    </dgm:pt>
    <dgm:pt modelId="{18A0B5B3-9CA2-4CC6-B1B7-B6A14DC8A146}" type="pres">
      <dgm:prSet presAssocID="{FBCBBF6F-07B9-4C7B-8EDB-0F740A36BEDA}" presName="compNode" presStyleCnt="0"/>
      <dgm:spPr/>
    </dgm:pt>
    <dgm:pt modelId="{8D2B1536-90B4-48BF-B184-6D1EC28C9622}" type="pres">
      <dgm:prSet presAssocID="{FBCBBF6F-07B9-4C7B-8EDB-0F740A36BEDA}" presName="iconBgRect" presStyleLbl="bgShp" presStyleIdx="1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40671516-B1E3-4C3F-A0D1-7DA113AF8383}" type="pres">
      <dgm:prSet presAssocID="{FBCBBF6F-07B9-4C7B-8EDB-0F740A36BEDA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92D8139C-E644-404B-AB52-0DDF9F4616E2}" type="pres">
      <dgm:prSet presAssocID="{FBCBBF6F-07B9-4C7B-8EDB-0F740A36BEDA}" presName="spaceRect" presStyleCnt="0"/>
      <dgm:spPr/>
    </dgm:pt>
    <dgm:pt modelId="{293E806A-9954-48CE-9CE7-59739535F1D2}" type="pres">
      <dgm:prSet presAssocID="{FBCBBF6F-07B9-4C7B-8EDB-0F740A36BEDA}" presName="textRect" presStyleLbl="revTx" presStyleIdx="1" presStyleCnt="3">
        <dgm:presLayoutVars>
          <dgm:chMax val="1"/>
          <dgm:chPref val="1"/>
        </dgm:presLayoutVars>
      </dgm:prSet>
      <dgm:spPr/>
    </dgm:pt>
    <dgm:pt modelId="{9D9FDE35-66B8-440A-A285-35E72A6E9658}" type="pres">
      <dgm:prSet presAssocID="{4DBA0E87-954A-4569-8877-ECCFE4E079FA}" presName="sibTrans" presStyleCnt="0"/>
      <dgm:spPr/>
    </dgm:pt>
    <dgm:pt modelId="{D923579B-E534-4245-8790-15F5FB3E18AA}" type="pres">
      <dgm:prSet presAssocID="{47AFAAA9-B67C-495B-B311-3E8EE4D51ABA}" presName="compNode" presStyleCnt="0"/>
      <dgm:spPr/>
    </dgm:pt>
    <dgm:pt modelId="{C65C67EF-E3AF-4051-9632-5CA5C1240307}" type="pres">
      <dgm:prSet presAssocID="{47AFAAA9-B67C-495B-B311-3E8EE4D51ABA}" presName="iconBgRect" presStyleLbl="bgShp" presStyleIdx="2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2531EADC-1024-45C6-8715-01D67DE2AF6A}" type="pres">
      <dgm:prSet presAssocID="{47AFAAA9-B67C-495B-B311-3E8EE4D51ABA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C8F8BC2D-B17F-473F-B3D1-09549A86FFF8}" type="pres">
      <dgm:prSet presAssocID="{47AFAAA9-B67C-495B-B311-3E8EE4D51ABA}" presName="spaceRect" presStyleCnt="0"/>
      <dgm:spPr/>
    </dgm:pt>
    <dgm:pt modelId="{B20647DF-81FB-4C29-BFC3-89991DCA1DD5}" type="pres">
      <dgm:prSet presAssocID="{47AFAAA9-B67C-495B-B311-3E8EE4D51ABA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96846E03-4B3F-4522-BAD0-D3B8EEFDA557}" srcId="{570B1209-D503-4C72-9ED6-443E81C4A4BA}" destId="{47AFAAA9-B67C-495B-B311-3E8EE4D51ABA}" srcOrd="2" destOrd="0" parTransId="{2044EE84-E1A2-42DB-BE35-ABD85E536779}" sibTransId="{FEBBB18F-AD20-4AFB-A474-B15118F2E2DB}"/>
    <dgm:cxn modelId="{E4F84037-13EA-44C1-98AD-2E892FF3B352}" type="presOf" srcId="{19AACE26-D017-40B9-99D9-4CC7C18F865A}" destId="{12CB0CDC-86BF-4588-AF1A-754DC10946F5}" srcOrd="0" destOrd="0" presId="urn:microsoft.com/office/officeart/2018/5/layout/IconLeafLabelList"/>
    <dgm:cxn modelId="{8640893B-B4E2-4D74-BE07-0C7E2441BB80}" type="presOf" srcId="{FBCBBF6F-07B9-4C7B-8EDB-0F740A36BEDA}" destId="{293E806A-9954-48CE-9CE7-59739535F1D2}" srcOrd="0" destOrd="0" presId="urn:microsoft.com/office/officeart/2018/5/layout/IconLeafLabelList"/>
    <dgm:cxn modelId="{9A30276E-7E7A-4AAA-83DD-1963E9F40E6B}" type="presOf" srcId="{47AFAAA9-B67C-495B-B311-3E8EE4D51ABA}" destId="{B20647DF-81FB-4C29-BFC3-89991DCA1DD5}" srcOrd="0" destOrd="0" presId="urn:microsoft.com/office/officeart/2018/5/layout/IconLeafLabelList"/>
    <dgm:cxn modelId="{70DB758F-E959-4803-82A3-C0D5480FFEF1}" srcId="{570B1209-D503-4C72-9ED6-443E81C4A4BA}" destId="{19AACE26-D017-40B9-99D9-4CC7C18F865A}" srcOrd="0" destOrd="0" parTransId="{C82F6668-7145-404A-B2E2-ABBBC5B75F68}" sibTransId="{CD9F28F8-6977-4A7E-B08E-83F9236AE316}"/>
    <dgm:cxn modelId="{36F8F8C2-4FB2-4BE8-B4EA-879117807385}" type="presOf" srcId="{570B1209-D503-4C72-9ED6-443E81C4A4BA}" destId="{BD341DE5-F6A8-4904-B4BB-BBC642FC5C51}" srcOrd="0" destOrd="0" presId="urn:microsoft.com/office/officeart/2018/5/layout/IconLeafLabelList"/>
    <dgm:cxn modelId="{8C0999FC-95A7-4A32-BC8A-AA905F81600E}" srcId="{570B1209-D503-4C72-9ED6-443E81C4A4BA}" destId="{FBCBBF6F-07B9-4C7B-8EDB-0F740A36BEDA}" srcOrd="1" destOrd="0" parTransId="{D2C902AD-C5D0-4BC5-91E4-E12697D42DDF}" sibTransId="{4DBA0E87-954A-4569-8877-ECCFE4E079FA}"/>
    <dgm:cxn modelId="{6FF2805B-28F1-4F87-8C79-060801957B4F}" type="presParOf" srcId="{BD341DE5-F6A8-4904-B4BB-BBC642FC5C51}" destId="{17B7CFCE-4282-451B-8820-19AD1EEC764C}" srcOrd="0" destOrd="0" presId="urn:microsoft.com/office/officeart/2018/5/layout/IconLeafLabelList"/>
    <dgm:cxn modelId="{AC7F0DD3-8069-4AC5-AF20-3171838C8310}" type="presParOf" srcId="{17B7CFCE-4282-451B-8820-19AD1EEC764C}" destId="{887800BC-3817-44BF-8003-A9B9FCACDDEB}" srcOrd="0" destOrd="0" presId="urn:microsoft.com/office/officeart/2018/5/layout/IconLeafLabelList"/>
    <dgm:cxn modelId="{0949463F-276C-4BF4-BF16-3F161FC19074}" type="presParOf" srcId="{17B7CFCE-4282-451B-8820-19AD1EEC764C}" destId="{EF8DBD05-6082-4877-96B7-7DE466D4C53E}" srcOrd="1" destOrd="0" presId="urn:microsoft.com/office/officeart/2018/5/layout/IconLeafLabelList"/>
    <dgm:cxn modelId="{6C9E7084-7C38-499F-87AF-A9BA106B5B86}" type="presParOf" srcId="{17B7CFCE-4282-451B-8820-19AD1EEC764C}" destId="{85F277ED-0FFF-4BCE-8B53-BEA430B35B27}" srcOrd="2" destOrd="0" presId="urn:microsoft.com/office/officeart/2018/5/layout/IconLeafLabelList"/>
    <dgm:cxn modelId="{7346738F-AD0F-4B11-B421-7CE5CBB04E72}" type="presParOf" srcId="{17B7CFCE-4282-451B-8820-19AD1EEC764C}" destId="{12CB0CDC-86BF-4588-AF1A-754DC10946F5}" srcOrd="3" destOrd="0" presId="urn:microsoft.com/office/officeart/2018/5/layout/IconLeafLabelList"/>
    <dgm:cxn modelId="{8C883B10-673D-4E94-9835-4FA32D4C940F}" type="presParOf" srcId="{BD341DE5-F6A8-4904-B4BB-BBC642FC5C51}" destId="{4208E6A1-8C0F-4B43-A754-EA8B601E5EE8}" srcOrd="1" destOrd="0" presId="urn:microsoft.com/office/officeart/2018/5/layout/IconLeafLabelList"/>
    <dgm:cxn modelId="{E9BD7721-3B06-48F0-89DA-1B49FD734906}" type="presParOf" srcId="{BD341DE5-F6A8-4904-B4BB-BBC642FC5C51}" destId="{18A0B5B3-9CA2-4CC6-B1B7-B6A14DC8A146}" srcOrd="2" destOrd="0" presId="urn:microsoft.com/office/officeart/2018/5/layout/IconLeafLabelList"/>
    <dgm:cxn modelId="{1E23D7A6-D073-4408-A71B-4D3758ECEFC7}" type="presParOf" srcId="{18A0B5B3-9CA2-4CC6-B1B7-B6A14DC8A146}" destId="{8D2B1536-90B4-48BF-B184-6D1EC28C9622}" srcOrd="0" destOrd="0" presId="urn:microsoft.com/office/officeart/2018/5/layout/IconLeafLabelList"/>
    <dgm:cxn modelId="{49DE621E-6B8B-445B-8462-181E75B1B825}" type="presParOf" srcId="{18A0B5B3-9CA2-4CC6-B1B7-B6A14DC8A146}" destId="{40671516-B1E3-4C3F-A0D1-7DA113AF8383}" srcOrd="1" destOrd="0" presId="urn:microsoft.com/office/officeart/2018/5/layout/IconLeafLabelList"/>
    <dgm:cxn modelId="{5DB3BCBA-EA16-48EB-94E8-13A75E2D2475}" type="presParOf" srcId="{18A0B5B3-9CA2-4CC6-B1B7-B6A14DC8A146}" destId="{92D8139C-E644-404B-AB52-0DDF9F4616E2}" srcOrd="2" destOrd="0" presId="urn:microsoft.com/office/officeart/2018/5/layout/IconLeafLabelList"/>
    <dgm:cxn modelId="{229A9428-11F9-454F-B4EE-8B044316588E}" type="presParOf" srcId="{18A0B5B3-9CA2-4CC6-B1B7-B6A14DC8A146}" destId="{293E806A-9954-48CE-9CE7-59739535F1D2}" srcOrd="3" destOrd="0" presId="urn:microsoft.com/office/officeart/2018/5/layout/IconLeafLabelList"/>
    <dgm:cxn modelId="{ACCEEFFD-8BF8-4119-BF0D-7BAF12D2C65C}" type="presParOf" srcId="{BD341DE5-F6A8-4904-B4BB-BBC642FC5C51}" destId="{9D9FDE35-66B8-440A-A285-35E72A6E9658}" srcOrd="3" destOrd="0" presId="urn:microsoft.com/office/officeart/2018/5/layout/IconLeafLabelList"/>
    <dgm:cxn modelId="{1EA0FAED-DC0B-4862-A522-2FAE66E3FF22}" type="presParOf" srcId="{BD341DE5-F6A8-4904-B4BB-BBC642FC5C51}" destId="{D923579B-E534-4245-8790-15F5FB3E18AA}" srcOrd="4" destOrd="0" presId="urn:microsoft.com/office/officeart/2018/5/layout/IconLeafLabelList"/>
    <dgm:cxn modelId="{084DC0B1-F8A5-468A-B4B5-0DCE95BED3FD}" type="presParOf" srcId="{D923579B-E534-4245-8790-15F5FB3E18AA}" destId="{C65C67EF-E3AF-4051-9632-5CA5C1240307}" srcOrd="0" destOrd="0" presId="urn:microsoft.com/office/officeart/2018/5/layout/IconLeafLabelList"/>
    <dgm:cxn modelId="{F7B49203-F9C9-4707-977D-B1FAEEA77030}" type="presParOf" srcId="{D923579B-E534-4245-8790-15F5FB3E18AA}" destId="{2531EADC-1024-45C6-8715-01D67DE2AF6A}" srcOrd="1" destOrd="0" presId="urn:microsoft.com/office/officeart/2018/5/layout/IconLeafLabelList"/>
    <dgm:cxn modelId="{A06C82DB-1DDB-42D2-895E-98F8E801D7BC}" type="presParOf" srcId="{D923579B-E534-4245-8790-15F5FB3E18AA}" destId="{C8F8BC2D-B17F-473F-B3D1-09549A86FFF8}" srcOrd="2" destOrd="0" presId="urn:microsoft.com/office/officeart/2018/5/layout/IconLeafLabelList"/>
    <dgm:cxn modelId="{37B4E2C6-FA2A-47AB-8C41-43F23F254EE1}" type="presParOf" srcId="{D923579B-E534-4245-8790-15F5FB3E18AA}" destId="{B20647DF-81FB-4C29-BFC3-89991DCA1DD5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FEFDCFC-41B0-4B52-A4F5-E5338F9F5364}">
      <dsp:nvSpPr>
        <dsp:cNvPr id="0" name=""/>
        <dsp:cNvSpPr/>
      </dsp:nvSpPr>
      <dsp:spPr>
        <a:xfrm>
          <a:off x="0" y="414"/>
          <a:ext cx="5759656" cy="57013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48121D2C-DA61-4296-9904-D8F1D3023017}">
      <dsp:nvSpPr>
        <dsp:cNvPr id="0" name=""/>
        <dsp:cNvSpPr/>
      </dsp:nvSpPr>
      <dsp:spPr>
        <a:xfrm>
          <a:off x="172465" y="128694"/>
          <a:ext cx="313573" cy="31357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BF7BA97-3583-424C-9F21-33530AD70223}">
      <dsp:nvSpPr>
        <dsp:cNvPr id="0" name=""/>
        <dsp:cNvSpPr/>
      </dsp:nvSpPr>
      <dsp:spPr>
        <a:xfrm>
          <a:off x="658504" y="414"/>
          <a:ext cx="5101151" cy="5701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339" tIns="60339" rIns="60339" bIns="60339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baseline="0" dirty="0">
              <a:latin typeface="Franklin Gothic Medium Cond" panose="020B0606030402020204" pitchFamily="34" charset="0"/>
              <a:cs typeface="Aharoni" panose="020B0604020202020204" pitchFamily="2" charset="-79"/>
            </a:rPr>
            <a:t>Overview of the dataset</a:t>
          </a:r>
          <a:endParaRPr lang="en-US" sz="1600" kern="1200" dirty="0">
            <a:latin typeface="Franklin Gothic Medium Cond" panose="020B0606030402020204" pitchFamily="34" charset="0"/>
            <a:cs typeface="Aharoni" panose="020B0604020202020204" pitchFamily="2" charset="-79"/>
          </a:endParaRPr>
        </a:p>
      </dsp:txBody>
      <dsp:txXfrm>
        <a:off x="658504" y="414"/>
        <a:ext cx="5101151" cy="570133"/>
      </dsp:txXfrm>
    </dsp:sp>
    <dsp:sp modelId="{2C3E0A70-69B0-453E-BE92-90820C695E54}">
      <dsp:nvSpPr>
        <dsp:cNvPr id="0" name=""/>
        <dsp:cNvSpPr/>
      </dsp:nvSpPr>
      <dsp:spPr>
        <a:xfrm>
          <a:off x="0" y="713081"/>
          <a:ext cx="5759656" cy="57013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705434E6-2633-4CCB-BF13-437EE43D4249}">
      <dsp:nvSpPr>
        <dsp:cNvPr id="0" name=""/>
        <dsp:cNvSpPr/>
      </dsp:nvSpPr>
      <dsp:spPr>
        <a:xfrm>
          <a:off x="172465" y="841361"/>
          <a:ext cx="313573" cy="31357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DE747E2-F754-4B90-98A7-90DB63F6857D}">
      <dsp:nvSpPr>
        <dsp:cNvPr id="0" name=""/>
        <dsp:cNvSpPr/>
      </dsp:nvSpPr>
      <dsp:spPr>
        <a:xfrm>
          <a:off x="658504" y="713081"/>
          <a:ext cx="5101151" cy="5701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339" tIns="60339" rIns="60339" bIns="60339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baseline="0">
              <a:latin typeface="Franklin Gothic Medium Cond" panose="020B0606030402020204" pitchFamily="34" charset="0"/>
              <a:cs typeface="Aharoni" panose="020B0604020202020204" pitchFamily="2" charset="-79"/>
            </a:rPr>
            <a:t>Problem Statement</a:t>
          </a:r>
          <a:endParaRPr lang="en-US" sz="1600" kern="1200">
            <a:latin typeface="Franklin Gothic Medium Cond" panose="020B0606030402020204" pitchFamily="34" charset="0"/>
            <a:cs typeface="Aharoni" panose="020B0604020202020204" pitchFamily="2" charset="-79"/>
          </a:endParaRPr>
        </a:p>
      </dsp:txBody>
      <dsp:txXfrm>
        <a:off x="658504" y="713081"/>
        <a:ext cx="5101151" cy="570133"/>
      </dsp:txXfrm>
    </dsp:sp>
    <dsp:sp modelId="{CD2F5D8F-9056-4623-A920-1A7A590EB3C5}">
      <dsp:nvSpPr>
        <dsp:cNvPr id="0" name=""/>
        <dsp:cNvSpPr/>
      </dsp:nvSpPr>
      <dsp:spPr>
        <a:xfrm>
          <a:off x="0" y="1425749"/>
          <a:ext cx="5759656" cy="57013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984D849-99BB-4F13-9885-6FEE01D1482D}">
      <dsp:nvSpPr>
        <dsp:cNvPr id="0" name=""/>
        <dsp:cNvSpPr/>
      </dsp:nvSpPr>
      <dsp:spPr>
        <a:xfrm>
          <a:off x="172465" y="1554029"/>
          <a:ext cx="313573" cy="31357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907D6AC-6664-4700-B718-F83E5B6A1848}">
      <dsp:nvSpPr>
        <dsp:cNvPr id="0" name=""/>
        <dsp:cNvSpPr/>
      </dsp:nvSpPr>
      <dsp:spPr>
        <a:xfrm>
          <a:off x="658504" y="1425749"/>
          <a:ext cx="5101151" cy="5701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339" tIns="60339" rIns="60339" bIns="60339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baseline="0" dirty="0">
              <a:latin typeface="Franklin Gothic Medium Cond" panose="020B0606030402020204" pitchFamily="34" charset="0"/>
              <a:cs typeface="Aharoni" panose="020B0604020202020204" pitchFamily="2" charset="-79"/>
            </a:rPr>
            <a:t>Literature Review</a:t>
          </a:r>
          <a:endParaRPr lang="en-US" sz="1600" kern="1200" dirty="0">
            <a:latin typeface="Franklin Gothic Medium Cond" panose="020B0606030402020204" pitchFamily="34" charset="0"/>
            <a:cs typeface="Aharoni" panose="020B0604020202020204" pitchFamily="2" charset="-79"/>
          </a:endParaRPr>
        </a:p>
      </dsp:txBody>
      <dsp:txXfrm>
        <a:off x="658504" y="1425749"/>
        <a:ext cx="5101151" cy="570133"/>
      </dsp:txXfrm>
    </dsp:sp>
    <dsp:sp modelId="{12BD889D-486C-4F3A-8D05-19DF4F865698}">
      <dsp:nvSpPr>
        <dsp:cNvPr id="0" name=""/>
        <dsp:cNvSpPr/>
      </dsp:nvSpPr>
      <dsp:spPr>
        <a:xfrm>
          <a:off x="0" y="2138416"/>
          <a:ext cx="5759656" cy="57013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34BD3CA-DFA5-4333-9943-294D36EEB5CC}">
      <dsp:nvSpPr>
        <dsp:cNvPr id="0" name=""/>
        <dsp:cNvSpPr/>
      </dsp:nvSpPr>
      <dsp:spPr>
        <a:xfrm>
          <a:off x="172465" y="2266696"/>
          <a:ext cx="313573" cy="31357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BD4CAF8-45D0-482E-A1B9-93557DAD0331}">
      <dsp:nvSpPr>
        <dsp:cNvPr id="0" name=""/>
        <dsp:cNvSpPr/>
      </dsp:nvSpPr>
      <dsp:spPr>
        <a:xfrm>
          <a:off x="658504" y="2138416"/>
          <a:ext cx="5101151" cy="5701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339" tIns="60339" rIns="60339" bIns="60339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baseline="0">
              <a:latin typeface="Franklin Gothic Medium Cond" panose="020B0606030402020204" pitchFamily="34" charset="0"/>
              <a:cs typeface="Aharoni" panose="020B0604020202020204" pitchFamily="2" charset="-79"/>
            </a:rPr>
            <a:t>Data cleaning and preprocessing</a:t>
          </a:r>
          <a:endParaRPr lang="en-US" sz="1600" kern="1200">
            <a:latin typeface="Franklin Gothic Medium Cond" panose="020B0606030402020204" pitchFamily="34" charset="0"/>
            <a:cs typeface="Aharoni" panose="020B0604020202020204" pitchFamily="2" charset="-79"/>
          </a:endParaRPr>
        </a:p>
      </dsp:txBody>
      <dsp:txXfrm>
        <a:off x="658504" y="2138416"/>
        <a:ext cx="5101151" cy="570133"/>
      </dsp:txXfrm>
    </dsp:sp>
    <dsp:sp modelId="{D6901093-011E-44B1-A300-DF65A4E99C78}">
      <dsp:nvSpPr>
        <dsp:cNvPr id="0" name=""/>
        <dsp:cNvSpPr/>
      </dsp:nvSpPr>
      <dsp:spPr>
        <a:xfrm>
          <a:off x="0" y="2851083"/>
          <a:ext cx="5759656" cy="57013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647C1CBC-12E9-46A0-930A-81F94868DC38}">
      <dsp:nvSpPr>
        <dsp:cNvPr id="0" name=""/>
        <dsp:cNvSpPr/>
      </dsp:nvSpPr>
      <dsp:spPr>
        <a:xfrm>
          <a:off x="172465" y="2979364"/>
          <a:ext cx="313573" cy="313573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D43BCFD-5808-4408-A020-1CC76B34B90B}">
      <dsp:nvSpPr>
        <dsp:cNvPr id="0" name=""/>
        <dsp:cNvSpPr/>
      </dsp:nvSpPr>
      <dsp:spPr>
        <a:xfrm>
          <a:off x="658504" y="2851083"/>
          <a:ext cx="5101151" cy="5701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339" tIns="60339" rIns="60339" bIns="60339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baseline="0" dirty="0">
              <a:latin typeface="Franklin Gothic Medium Cond" panose="020B0606030402020204" pitchFamily="34" charset="0"/>
              <a:cs typeface="Aharoni" panose="020B0604020202020204" pitchFamily="2" charset="-79"/>
            </a:rPr>
            <a:t>Method implementations – MLR, CART, </a:t>
          </a:r>
          <a:r>
            <a:rPr lang="en-US" sz="1600" kern="1200" baseline="0" dirty="0" err="1">
              <a:latin typeface="Franklin Gothic Medium Cond" panose="020B0606030402020204" pitchFamily="34" charset="0"/>
              <a:cs typeface="Aharoni" panose="020B0604020202020204" pitchFamily="2" charset="-79"/>
            </a:rPr>
            <a:t>kNN</a:t>
          </a:r>
          <a:endParaRPr lang="en-US" sz="1600" kern="1200" dirty="0">
            <a:latin typeface="Franklin Gothic Medium Cond" panose="020B0606030402020204" pitchFamily="34" charset="0"/>
            <a:cs typeface="Aharoni" panose="020B0604020202020204" pitchFamily="2" charset="-79"/>
          </a:endParaRPr>
        </a:p>
      </dsp:txBody>
      <dsp:txXfrm>
        <a:off x="658504" y="2851083"/>
        <a:ext cx="5101151" cy="570133"/>
      </dsp:txXfrm>
    </dsp:sp>
    <dsp:sp modelId="{5F0417B4-B8D6-454B-9671-620D9BC40919}">
      <dsp:nvSpPr>
        <dsp:cNvPr id="0" name=""/>
        <dsp:cNvSpPr/>
      </dsp:nvSpPr>
      <dsp:spPr>
        <a:xfrm>
          <a:off x="0" y="3563751"/>
          <a:ext cx="5759656" cy="57013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4B896542-C013-4DE2-98FD-ED7C63E4EBAD}">
      <dsp:nvSpPr>
        <dsp:cNvPr id="0" name=""/>
        <dsp:cNvSpPr/>
      </dsp:nvSpPr>
      <dsp:spPr>
        <a:xfrm>
          <a:off x="172465" y="3692031"/>
          <a:ext cx="313573" cy="313573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B427A89-D987-4535-9344-B6E58036A054}">
      <dsp:nvSpPr>
        <dsp:cNvPr id="0" name=""/>
        <dsp:cNvSpPr/>
      </dsp:nvSpPr>
      <dsp:spPr>
        <a:xfrm>
          <a:off x="658504" y="3563751"/>
          <a:ext cx="5101151" cy="5701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339" tIns="60339" rIns="60339" bIns="60339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baseline="0" dirty="0">
              <a:latin typeface="Franklin Gothic Medium Cond" panose="020B0606030402020204" pitchFamily="34" charset="0"/>
              <a:cs typeface="Aharoni" panose="020B0604020202020204" pitchFamily="2" charset="-79"/>
            </a:rPr>
            <a:t>Analysis</a:t>
          </a:r>
          <a:endParaRPr lang="en-US" sz="1600" kern="1200" dirty="0">
            <a:latin typeface="Franklin Gothic Medium Cond" panose="020B0606030402020204" pitchFamily="34" charset="0"/>
            <a:cs typeface="Aharoni" panose="020B0604020202020204" pitchFamily="2" charset="-79"/>
          </a:endParaRPr>
        </a:p>
      </dsp:txBody>
      <dsp:txXfrm>
        <a:off x="658504" y="3563751"/>
        <a:ext cx="5101151" cy="570133"/>
      </dsp:txXfrm>
    </dsp:sp>
    <dsp:sp modelId="{D69C9FA4-F566-4FE0-A8D6-76D3B0AEDE5D}">
      <dsp:nvSpPr>
        <dsp:cNvPr id="0" name=""/>
        <dsp:cNvSpPr/>
      </dsp:nvSpPr>
      <dsp:spPr>
        <a:xfrm>
          <a:off x="0" y="4276418"/>
          <a:ext cx="5759656" cy="57013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B1FC3B17-7C14-432B-9C47-3B6EB9103D73}">
      <dsp:nvSpPr>
        <dsp:cNvPr id="0" name=""/>
        <dsp:cNvSpPr/>
      </dsp:nvSpPr>
      <dsp:spPr>
        <a:xfrm>
          <a:off x="172465" y="4404699"/>
          <a:ext cx="313573" cy="313573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F00D115-53AC-4433-845A-BF6624D9D0F4}">
      <dsp:nvSpPr>
        <dsp:cNvPr id="0" name=""/>
        <dsp:cNvSpPr/>
      </dsp:nvSpPr>
      <dsp:spPr>
        <a:xfrm>
          <a:off x="658504" y="4276418"/>
          <a:ext cx="5101151" cy="5701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339" tIns="60339" rIns="60339" bIns="60339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baseline="0" dirty="0">
              <a:latin typeface="Franklin Gothic Medium Cond" panose="020B0606030402020204" pitchFamily="34" charset="0"/>
              <a:cs typeface="Aharoni" panose="020B0604020202020204" pitchFamily="2" charset="-79"/>
            </a:rPr>
            <a:t>Conclusion</a:t>
          </a:r>
          <a:endParaRPr lang="en-US" sz="1600" kern="1200" dirty="0">
            <a:latin typeface="Franklin Gothic Medium Cond" panose="020B0606030402020204" pitchFamily="34" charset="0"/>
            <a:cs typeface="Aharoni" panose="020B0604020202020204" pitchFamily="2" charset="-79"/>
          </a:endParaRPr>
        </a:p>
      </dsp:txBody>
      <dsp:txXfrm>
        <a:off x="658504" y="4276418"/>
        <a:ext cx="5101151" cy="57013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6EA1A22-AC91-4206-A93F-1B4BCDBFF371}">
      <dsp:nvSpPr>
        <dsp:cNvPr id="0" name=""/>
        <dsp:cNvSpPr/>
      </dsp:nvSpPr>
      <dsp:spPr>
        <a:xfrm>
          <a:off x="1903475" y="94268"/>
          <a:ext cx="1512000" cy="1512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2D7DF17-0F0B-498D-8EE4-92EF98A9F5AF}">
      <dsp:nvSpPr>
        <dsp:cNvPr id="0" name=""/>
        <dsp:cNvSpPr/>
      </dsp:nvSpPr>
      <dsp:spPr>
        <a:xfrm>
          <a:off x="499475" y="1740556"/>
          <a:ext cx="432000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800" kern="1200" dirty="0">
              <a:latin typeface="Franklin Gothic Medium Cond" panose="020B0606030402020204" pitchFamily="34" charset="0"/>
            </a:rPr>
            <a:t>variables and records in the data</a:t>
          </a:r>
        </a:p>
      </dsp:txBody>
      <dsp:txXfrm>
        <a:off x="499475" y="1740556"/>
        <a:ext cx="4320000" cy="648000"/>
      </dsp:txXfrm>
    </dsp:sp>
    <dsp:sp modelId="{A98DBE55-0D75-4F9D-B66C-F3397510C893}">
      <dsp:nvSpPr>
        <dsp:cNvPr id="0" name=""/>
        <dsp:cNvSpPr/>
      </dsp:nvSpPr>
      <dsp:spPr>
        <a:xfrm>
          <a:off x="499475" y="2451016"/>
          <a:ext cx="4320000" cy="7662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>
              <a:latin typeface="Franklin Gothic Medium Cond" panose="020B0606030402020204" pitchFamily="34" charset="0"/>
            </a:rPr>
            <a:t>29 Variables : 4.4 million records</a:t>
          </a:r>
        </a:p>
      </dsp:txBody>
      <dsp:txXfrm>
        <a:off x="499475" y="2451016"/>
        <a:ext cx="4320000" cy="766239"/>
      </dsp:txXfrm>
    </dsp:sp>
    <dsp:sp modelId="{20770C98-C7ED-42E7-9F72-E1965E8538E1}">
      <dsp:nvSpPr>
        <dsp:cNvPr id="0" name=""/>
        <dsp:cNvSpPr/>
      </dsp:nvSpPr>
      <dsp:spPr>
        <a:xfrm>
          <a:off x="6979475" y="94268"/>
          <a:ext cx="1512000" cy="1512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73C0C69-0CEF-4B27-B2F2-2177ED7731AD}">
      <dsp:nvSpPr>
        <dsp:cNvPr id="0" name=""/>
        <dsp:cNvSpPr/>
      </dsp:nvSpPr>
      <dsp:spPr>
        <a:xfrm>
          <a:off x="5575475" y="1740556"/>
          <a:ext cx="432000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800" kern="1200">
              <a:latin typeface="Franklin Gothic Medium Cond" panose="020B0606030402020204" pitchFamily="34" charset="0"/>
            </a:rPr>
            <a:t>Types of variables</a:t>
          </a:r>
        </a:p>
      </dsp:txBody>
      <dsp:txXfrm>
        <a:off x="5575475" y="1740556"/>
        <a:ext cx="4320000" cy="648000"/>
      </dsp:txXfrm>
    </dsp:sp>
    <dsp:sp modelId="{7BEB32FA-2ACC-4FE8-9281-6491179E4367}">
      <dsp:nvSpPr>
        <dsp:cNvPr id="0" name=""/>
        <dsp:cNvSpPr/>
      </dsp:nvSpPr>
      <dsp:spPr>
        <a:xfrm>
          <a:off x="5575475" y="2451016"/>
          <a:ext cx="4320000" cy="7662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>
              <a:latin typeface="Franklin Gothic Medium Cond" panose="020B0606030402020204" pitchFamily="34" charset="0"/>
            </a:rPr>
            <a:t>28 continuous, 1 categorical</a:t>
          </a:r>
        </a:p>
      </dsp:txBody>
      <dsp:txXfrm>
        <a:off x="5575475" y="2451016"/>
        <a:ext cx="4320000" cy="76623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739810-4F9D-4FE4-805F-1E2C49A0CD02}">
      <dsp:nvSpPr>
        <dsp:cNvPr id="0" name=""/>
        <dsp:cNvSpPr/>
      </dsp:nvSpPr>
      <dsp:spPr>
        <a:xfrm>
          <a:off x="515164" y="1595"/>
          <a:ext cx="3905233" cy="3905233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>
              <a:latin typeface="Franklin Gothic Medium Cond" panose="020B0606030402020204" pitchFamily="34" charset="0"/>
            </a:rPr>
            <a:t>The objective of this data mining task is to predict a player’s finishing placement based on the final stats generated at the end of the match.</a:t>
          </a:r>
        </a:p>
      </dsp:txBody>
      <dsp:txXfrm>
        <a:off x="1087072" y="573503"/>
        <a:ext cx="2761417" cy="2761417"/>
      </dsp:txXfrm>
    </dsp:sp>
    <dsp:sp modelId="{B665E45B-2810-486A-A6A4-6E7917A4B963}">
      <dsp:nvSpPr>
        <dsp:cNvPr id="0" name=""/>
        <dsp:cNvSpPr/>
      </dsp:nvSpPr>
      <dsp:spPr>
        <a:xfrm rot="5400000">
          <a:off x="4742579" y="1436769"/>
          <a:ext cx="1366831" cy="1034886"/>
        </a:xfrm>
        <a:prstGeom prst="triangl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17B740F2-E313-423B-82AD-C9DE2F4B1FCC}">
      <dsp:nvSpPr>
        <dsp:cNvPr id="0" name=""/>
        <dsp:cNvSpPr/>
      </dsp:nvSpPr>
      <dsp:spPr>
        <a:xfrm>
          <a:off x="6373014" y="1595"/>
          <a:ext cx="3905233" cy="3905233"/>
        </a:xfrm>
        <a:prstGeom prst="ellipse">
          <a:avLst/>
        </a:prstGeom>
        <a:solidFill>
          <a:schemeClr val="accent2">
            <a:hueOff val="3599988"/>
            <a:satOff val="-1850"/>
            <a:lumOff val="-470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>
              <a:latin typeface="Franklin Gothic Medium Cond" panose="020B0606030402020204" pitchFamily="34" charset="0"/>
            </a:rPr>
            <a:t>Output variable: </a:t>
          </a:r>
          <a:r>
            <a:rPr lang="en-US" sz="2700" u="sng" kern="1200" dirty="0" err="1">
              <a:latin typeface="Franklin Gothic Medium Cond" panose="020B0606030402020204" pitchFamily="34" charset="0"/>
            </a:rPr>
            <a:t>Winplaceperc</a:t>
          </a:r>
          <a:endParaRPr lang="en-US" sz="2700" kern="1200" dirty="0">
            <a:latin typeface="Franklin Gothic Medium Cond" panose="020B0606030402020204" pitchFamily="34" charset="0"/>
          </a:endParaRPr>
        </a:p>
      </dsp:txBody>
      <dsp:txXfrm>
        <a:off x="6944922" y="573503"/>
        <a:ext cx="2761417" cy="276141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5D2EE28-376D-49AB-90A8-BC99D2F71415}">
      <dsp:nvSpPr>
        <dsp:cNvPr id="0" name=""/>
        <dsp:cNvSpPr/>
      </dsp:nvSpPr>
      <dsp:spPr>
        <a:xfrm>
          <a:off x="1317" y="1183442"/>
          <a:ext cx="3083079" cy="154153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4770" tIns="43180" rIns="64770" bIns="4318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baseline="0" dirty="0">
              <a:latin typeface="Franklin Gothic Medium Cond" panose="020B0606030402020204" pitchFamily="34" charset="0"/>
            </a:rPr>
            <a:t>MLR – Multiple Linear Regression</a:t>
          </a:r>
          <a:endParaRPr lang="en-US" sz="3400" kern="1200" dirty="0">
            <a:latin typeface="Franklin Gothic Medium Cond" panose="020B0606030402020204" pitchFamily="34" charset="0"/>
          </a:endParaRPr>
        </a:p>
      </dsp:txBody>
      <dsp:txXfrm>
        <a:off x="46467" y="1228592"/>
        <a:ext cx="2992779" cy="1451239"/>
      </dsp:txXfrm>
    </dsp:sp>
    <dsp:sp modelId="{0DA24CBB-0464-49A3-847D-25772772E427}">
      <dsp:nvSpPr>
        <dsp:cNvPr id="0" name=""/>
        <dsp:cNvSpPr/>
      </dsp:nvSpPr>
      <dsp:spPr>
        <a:xfrm>
          <a:off x="3855166" y="1183442"/>
          <a:ext cx="3083079" cy="1541539"/>
        </a:xfrm>
        <a:prstGeom prst="roundRect">
          <a:avLst>
            <a:gd name="adj" fmla="val 10000"/>
          </a:avLst>
        </a:prstGeom>
        <a:solidFill>
          <a:schemeClr val="accent2">
            <a:hueOff val="1799994"/>
            <a:satOff val="-925"/>
            <a:lumOff val="-235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4770" tIns="43180" rIns="64770" bIns="4318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baseline="0" dirty="0">
              <a:latin typeface="Franklin Gothic Medium Cond" panose="020B0606030402020204" pitchFamily="34" charset="0"/>
            </a:rPr>
            <a:t>CART – Classification and Regression Tree</a:t>
          </a:r>
          <a:endParaRPr lang="en-US" sz="3400" kern="1200" dirty="0">
            <a:latin typeface="Franklin Gothic Medium Cond" panose="020B0606030402020204" pitchFamily="34" charset="0"/>
          </a:endParaRPr>
        </a:p>
      </dsp:txBody>
      <dsp:txXfrm>
        <a:off x="3900316" y="1228592"/>
        <a:ext cx="2992779" cy="1451239"/>
      </dsp:txXfrm>
    </dsp:sp>
    <dsp:sp modelId="{CD3D5C93-CBB5-4E6C-AF78-778F26420A30}">
      <dsp:nvSpPr>
        <dsp:cNvPr id="0" name=""/>
        <dsp:cNvSpPr/>
      </dsp:nvSpPr>
      <dsp:spPr>
        <a:xfrm>
          <a:off x="7709016" y="1183442"/>
          <a:ext cx="3083079" cy="1541539"/>
        </a:xfrm>
        <a:prstGeom prst="roundRect">
          <a:avLst>
            <a:gd name="adj" fmla="val 10000"/>
          </a:avLst>
        </a:prstGeom>
        <a:solidFill>
          <a:schemeClr val="accent2">
            <a:hueOff val="3599988"/>
            <a:satOff val="-1850"/>
            <a:lumOff val="-470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4770" tIns="43180" rIns="64770" bIns="4318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baseline="0" dirty="0" err="1">
              <a:latin typeface="Franklin Gothic Medium Cond" panose="020B0606030402020204" pitchFamily="34" charset="0"/>
            </a:rPr>
            <a:t>kNN</a:t>
          </a:r>
          <a:r>
            <a:rPr lang="en-US" sz="3400" kern="1200" baseline="0" dirty="0">
              <a:latin typeface="Franklin Gothic Medium Cond" panose="020B0606030402020204" pitchFamily="34" charset="0"/>
            </a:rPr>
            <a:t> – k Nearest </a:t>
          </a:r>
          <a:r>
            <a:rPr lang="en-US" sz="3400" kern="1200" baseline="0" dirty="0" err="1">
              <a:latin typeface="Franklin Gothic Medium Cond" panose="020B0606030402020204" pitchFamily="34" charset="0"/>
            </a:rPr>
            <a:t>Neighbours</a:t>
          </a:r>
          <a:endParaRPr lang="en-US" sz="3400" kern="1200" dirty="0">
            <a:latin typeface="Franklin Gothic Medium Cond" panose="020B0606030402020204" pitchFamily="34" charset="0"/>
          </a:endParaRPr>
        </a:p>
      </dsp:txBody>
      <dsp:txXfrm>
        <a:off x="7754166" y="1228592"/>
        <a:ext cx="2992779" cy="145123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7800BC-3817-44BF-8003-A9B9FCACDDEB}">
      <dsp:nvSpPr>
        <dsp:cNvPr id="0" name=""/>
        <dsp:cNvSpPr/>
      </dsp:nvSpPr>
      <dsp:spPr>
        <a:xfrm>
          <a:off x="590587" y="169840"/>
          <a:ext cx="1887187" cy="1887187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EF8DBD05-6082-4877-96B7-7DE466D4C53E}">
      <dsp:nvSpPr>
        <dsp:cNvPr id="0" name=""/>
        <dsp:cNvSpPr/>
      </dsp:nvSpPr>
      <dsp:spPr>
        <a:xfrm>
          <a:off x="1020912" y="572027"/>
          <a:ext cx="1082812" cy="108281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2CB0CDC-86BF-4588-AF1A-754DC10946F5}">
      <dsp:nvSpPr>
        <dsp:cNvPr id="0" name=""/>
        <dsp:cNvSpPr/>
      </dsp:nvSpPr>
      <dsp:spPr>
        <a:xfrm>
          <a:off x="15443" y="2644840"/>
          <a:ext cx="3093750" cy="10412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kern="1200" cap="none" dirty="0">
              <a:latin typeface="Franklin Gothic Medium Cond" panose="020B0606030402020204" pitchFamily="34" charset="0"/>
            </a:rPr>
            <a:t>Analysis without applying PCA provides the best results for all the three algorithms.</a:t>
          </a:r>
        </a:p>
      </dsp:txBody>
      <dsp:txXfrm>
        <a:off x="15443" y="2644840"/>
        <a:ext cx="3093750" cy="1041284"/>
      </dsp:txXfrm>
    </dsp:sp>
    <dsp:sp modelId="{8D2B1536-90B4-48BF-B184-6D1EC28C9622}">
      <dsp:nvSpPr>
        <dsp:cNvPr id="0" name=""/>
        <dsp:cNvSpPr/>
      </dsp:nvSpPr>
      <dsp:spPr>
        <a:xfrm>
          <a:off x="4253881" y="169840"/>
          <a:ext cx="1887187" cy="1887187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40671516-B1E3-4C3F-A0D1-7DA113AF8383}">
      <dsp:nvSpPr>
        <dsp:cNvPr id="0" name=""/>
        <dsp:cNvSpPr/>
      </dsp:nvSpPr>
      <dsp:spPr>
        <a:xfrm>
          <a:off x="4656068" y="572027"/>
          <a:ext cx="1082812" cy="108281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93E806A-9954-48CE-9CE7-59739535F1D2}">
      <dsp:nvSpPr>
        <dsp:cNvPr id="0" name=""/>
        <dsp:cNvSpPr/>
      </dsp:nvSpPr>
      <dsp:spPr>
        <a:xfrm>
          <a:off x="3650600" y="2644840"/>
          <a:ext cx="3093750" cy="10412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kern="1200" cap="none" dirty="0">
              <a:latin typeface="Franklin Gothic Medium Cond" panose="020B0606030402020204" pitchFamily="34" charset="0"/>
            </a:rPr>
            <a:t>MLR is not an optimal method to predict win place percentile as the assumptions of MLR does not meet in either of the case.</a:t>
          </a:r>
        </a:p>
      </dsp:txBody>
      <dsp:txXfrm>
        <a:off x="3650600" y="2644840"/>
        <a:ext cx="3093750" cy="1041284"/>
      </dsp:txXfrm>
    </dsp:sp>
    <dsp:sp modelId="{C65C67EF-E3AF-4051-9632-5CA5C1240307}">
      <dsp:nvSpPr>
        <dsp:cNvPr id="0" name=""/>
        <dsp:cNvSpPr/>
      </dsp:nvSpPr>
      <dsp:spPr>
        <a:xfrm>
          <a:off x="7889037" y="169840"/>
          <a:ext cx="1887187" cy="1887187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2531EADC-1024-45C6-8715-01D67DE2AF6A}">
      <dsp:nvSpPr>
        <dsp:cNvPr id="0" name=""/>
        <dsp:cNvSpPr/>
      </dsp:nvSpPr>
      <dsp:spPr>
        <a:xfrm>
          <a:off x="8291225" y="572027"/>
          <a:ext cx="1082812" cy="108281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20647DF-81FB-4C29-BFC3-89991DCA1DD5}">
      <dsp:nvSpPr>
        <dsp:cNvPr id="0" name=""/>
        <dsp:cNvSpPr/>
      </dsp:nvSpPr>
      <dsp:spPr>
        <a:xfrm>
          <a:off x="7285756" y="2644840"/>
          <a:ext cx="3093750" cy="10412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kern="1200" cap="none" dirty="0">
              <a:latin typeface="Franklin Gothic Medium Cond" panose="020B0606030402020204" pitchFamily="34" charset="0"/>
            </a:rPr>
            <a:t>Based on the RMSE value k-NN with k = 11 is the best method to predict the win place percentile variable</a:t>
          </a:r>
        </a:p>
      </dsp:txBody>
      <dsp:txXfrm>
        <a:off x="7285756" y="2644840"/>
        <a:ext cx="3093750" cy="104128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bProcess2">
  <dgm:title val=""/>
  <dgm:desc val=""/>
  <dgm:catLst>
    <dgm:cat type="process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/>
    </dgm:varLst>
    <dgm:choose name="Name0">
      <dgm:if name="Name1" func="var" arg="dir" op="equ" val="norm">
        <dgm:alg type="snake">
          <dgm:param type="grDir" val="tL"/>
          <dgm:param type="flowDir" val="col"/>
          <dgm:param type="contDir" val="revDir"/>
        </dgm:alg>
      </dgm:if>
      <dgm:else name="Name2">
        <dgm:alg type="snake">
          <dgm:param type="grDir" val="tR"/>
          <dgm:param type="flowDir" val="col"/>
          <dgm:param type="contDir" val="revDi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firstNode" refType="w"/>
      <dgm:constr type="w" for="ch" forName="lastNode" refType="w" refFor="ch" refForName="firstNode" op="equ"/>
      <dgm:constr type="w" for="ch" forName="middleNode" refType="w" refFor="ch" refForName="firstNode" op="equ"/>
      <dgm:constr type="h" for="ch" ptType="sibTrans" refType="w" refFor="ch" refForName="middleNode" op="equ" fact="0.35"/>
      <dgm:constr type="sp" refType="w" refFor="ch" refForName="middleNode" fact="0.5"/>
      <dgm:constr type="connDist" for="des" ptType="sibTrans" op="equ"/>
      <dgm:constr type="primFontSz" for="ch" forName="firstNode" val="65"/>
      <dgm:constr type="primFontSz" for="ch" forName="lastNode" refType="primFontSz" refFor="ch" refForName="firstNode" op="equ"/>
      <dgm:constr type="primFontSz" for="des" forName="shape" val="65"/>
      <dgm:constr type="primFontSz" for="des" forName="shape" refType="primFontSz" refFor="ch" refForName="firstNode" op="lte"/>
      <dgm:constr type="primFontSz" for="des" forName="shape" refType="primFontSz" refFor="ch" refForName="lastNode" op="lte"/>
    </dgm:constrLst>
    <dgm:ruleLst/>
    <dgm:forEach name="Name3" axis="ch" ptType="node">
      <dgm:choose name="Name4">
        <dgm:if name="Name5" axis="self" ptType="node" func="pos" op="equ" val="1">
          <dgm:layoutNode name="firstNode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if>
        <dgm:if name="Name6" axis="self" ptType="node" func="revPos" op="equ" val="1">
          <dgm:layoutNode name="lastNode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if>
        <dgm:else name="Name7">
          <dgm:layoutNode name="middleNod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  <dgm:constr type="w" for="ch" forName="padding" refType="w"/>
              <dgm:constr type="h" for="ch" forName="padding" refType="h"/>
              <dgm:constr type="w" for="ch" forName="shape" refType="w" fact="0.667"/>
              <dgm:constr type="h" for="ch" forName="shape" refType="h" fact="0.667"/>
              <dgm:constr type="ctrX" for="ch" forName="shape" refType="w" fact="0.5"/>
              <dgm:constr type="ctrY" for="ch" forName="shape" refType="h" fact="0.5"/>
            </dgm:constrLst>
            <dgm:ruleLst/>
            <dgm:layoutNode name="padding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shape">
              <dgm:varLst>
                <dgm:bulletEnabled val="1"/>
              </dgm:varLst>
              <dgm:alg type="tx">
                <dgm:param type="txAnchorVertCh" val="mid"/>
              </dgm:alg>
              <dgm:shape xmlns:r="http://schemas.openxmlformats.org/officeDocument/2006/relationships" type="ellipse" r:blip="">
                <dgm:adjLst/>
              </dgm:shape>
              <dgm:presOf axis="desOrSelf" ptType="node"/>
              <dgm:constrLst>
                <dgm:constr type="h" refType="w"/>
                <dgm:constr type="tMarg" refType="primFontSz" fact="0.1"/>
                <dgm:constr type="bMarg" refType="primFontSz" fact="0.1"/>
                <dgm:constr type="lMarg" refType="primFontSz" fact="0.1"/>
                <dgm:constr type="rMarg" refType="primFontSz" fact="0.1"/>
              </dgm:constrLst>
              <dgm:ruleLst>
                <dgm:rule type="primFontSz" val="5" fact="NaN" max="NaN"/>
              </dgm:ruleLst>
            </dgm:layoutNode>
          </dgm:layoutNode>
        </dgm:else>
      </dgm:choose>
      <dgm:forEach name="Name8" axis="followSib" ptType="sibTrans" cnt="1">
        <dgm:layoutNode name="sibTrans">
          <dgm:choose name="Name9">
            <dgm:if name="Name10" func="var" arg="dir" op="equ" val="norm">
              <dgm:choose name="Name11">
                <dgm:if name="Name12" axis="self" ptType="sibTrans" func="pos" op="equ" val="1">
                  <dgm:alg type="conn">
                    <dgm:param type="begPts" val="auto"/>
                    <dgm:param type="endPts" val="auto"/>
                    <dgm:param type="srcNode" val="firstNode"/>
                    <dgm:param type="dstNode" val="shape"/>
                  </dgm:alg>
                </dgm:if>
                <dgm:if name="Name13" axis="self" ptType="sibTrans" func="revPos" op="equ" val="1">
                  <dgm:alg type="conn">
                    <dgm:param type="begPts" val="auto"/>
                    <dgm:param type="endPts" val="auto"/>
                    <dgm:param type="srcNode" val="shape"/>
                    <dgm:param type="dstNode" val="lastNode"/>
                  </dgm:alg>
                </dgm:if>
                <dgm:else name="Name14">
                  <dgm:alg type="conn">
                    <dgm:param type="begPts" val="auto"/>
                    <dgm:param type="endPts" val="auto"/>
                    <dgm:param type="srcNode" val="shape"/>
                    <dgm:param type="dstNode" val="shape"/>
                  </dgm:alg>
                </dgm:else>
              </dgm:choose>
            </dgm:if>
            <dgm:else name="Name15">
              <dgm:choose name="Name16">
                <dgm:if name="Name17" axis="self" ptType="sibTrans" func="pos" op="equ" val="1">
                  <dgm:alg type="conn">
                    <dgm:param type="begPts" val="auto"/>
                    <dgm:param type="endPts" val="auto"/>
                    <dgm:param type="srcNode" val="firstNode"/>
                    <dgm:param type="dstNode" val="shape"/>
                  </dgm:alg>
                </dgm:if>
                <dgm:if name="Name18" axis="self" ptType="sibTrans" func="revPos" op="equ" val="1">
                  <dgm:alg type="conn">
                    <dgm:param type="begPts" val="auto"/>
                    <dgm:param type="endPts" val="auto"/>
                    <dgm:param type="srcNode" val="shape"/>
                    <dgm:param type="dstNode" val="lastNode"/>
                  </dgm:alg>
                </dgm:if>
                <dgm:else name="Name19">
                  <dgm:alg type="conn">
                    <dgm:param type="begPts" val="auto"/>
                    <dgm:param type="endPts" val="auto"/>
                    <dgm:param type="srcNode" val="shape"/>
                    <dgm:param type="dstNode" val="shape"/>
                  </dgm:alg>
                </dgm:else>
              </dgm:choose>
            </dgm:else>
          </dgm:choose>
          <dgm:shape xmlns:r="http://schemas.openxmlformats.org/officeDocument/2006/relationships" rot="90" type="triangle" r:blip="">
            <dgm:adjLst/>
          </dgm:shape>
          <dgm:presOf axis="self"/>
          <dgm:constrLst>
            <dgm:constr type="w" refType="h"/>
            <dgm:constr type="connDist"/>
            <dgm:constr type="begPad" refType="connDist" fact="0.25"/>
            <dgm:constr type="endPad" refType="connDist" fact="0.22"/>
          </dgm:constrLst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E0CBA0-06D4-44C8-9AD2-574EA216BB97}" type="datetimeFigureOut">
              <a:rPr lang="en-US" smtClean="0"/>
              <a:t>5/14/2019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04E3A5-8208-41AC-8FBE-9D05CAE3B4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8901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KNN relies on finding “similar records” in training data t</a:t>
            </a:r>
            <a:r>
              <a:rPr lang="en-US" dirty="0"/>
              <a:t>o predict a new</a:t>
            </a:r>
            <a:r>
              <a:rPr lang="en-US" baseline="0" dirty="0"/>
              <a:t> record.</a:t>
            </a:r>
          </a:p>
          <a:p>
            <a:r>
              <a:rPr lang="en-US" baseline="0" dirty="0"/>
              <a:t>In our case we will be predicting the ‘</a:t>
            </a:r>
            <a:r>
              <a:rPr lang="en-US" baseline="0" dirty="0" err="1"/>
              <a:t>WinPlacepercentile</a:t>
            </a:r>
            <a:r>
              <a:rPr lang="en-US" baseline="0" dirty="0"/>
              <a:t>’ value by using  KNN method with the help of the 20 independent variables.</a:t>
            </a:r>
          </a:p>
          <a:p>
            <a:r>
              <a:rPr lang="en-US" dirty="0"/>
              <a:t>K-nearest neighbors method</a:t>
            </a:r>
            <a:r>
              <a:rPr lang="en-US" baseline="0" dirty="0"/>
              <a:t> identifies the k records in the training dataset that are similar to a new record that we wish to classify</a:t>
            </a:r>
          </a:p>
          <a:p>
            <a:r>
              <a:rPr lang="en-US" dirty="0"/>
              <a:t>We will be selecting</a:t>
            </a:r>
            <a:r>
              <a:rPr lang="en-US" baseline="0" dirty="0"/>
              <a:t> the optimal K given to us by the R code that we ran, which will be used further for the prediction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D81659-1BEF-4108-9E0F-4EFA7FAD114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7997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have used professor’s KNN function</a:t>
            </a:r>
          </a:p>
          <a:p>
            <a:r>
              <a:rPr lang="en-US" dirty="0"/>
              <a:t>In the first line we have passed </a:t>
            </a:r>
            <a:r>
              <a:rPr lang="en-US" dirty="0" err="1"/>
              <a:t>kmax</a:t>
            </a:r>
            <a:r>
              <a:rPr lang="en-US" baseline="0" dirty="0"/>
              <a:t> as NULL </a:t>
            </a:r>
            <a:endParaRPr lang="en-US" dirty="0"/>
          </a:p>
          <a:p>
            <a:r>
              <a:rPr lang="en-US" dirty="0" err="1"/>
              <a:t>kmax</a:t>
            </a:r>
            <a:r>
              <a:rPr lang="en-US" dirty="0"/>
              <a:t> - </a:t>
            </a:r>
            <a:r>
              <a:rPr lang="en-US" dirty="0" err="1"/>
              <a:t>squareroot</a:t>
            </a:r>
            <a:r>
              <a:rPr lang="en-US" dirty="0"/>
              <a:t> of the number of records (here we have passed it with length of </a:t>
            </a:r>
            <a:r>
              <a:rPr lang="en-US" dirty="0" err="1"/>
              <a:t>winplaceperc</a:t>
            </a:r>
            <a:r>
              <a:rPr lang="en-US" dirty="0"/>
              <a:t> in training data)</a:t>
            </a:r>
          </a:p>
          <a:p>
            <a:r>
              <a:rPr lang="en-US" dirty="0"/>
              <a:t>This formula</a:t>
            </a:r>
            <a:r>
              <a:rPr lang="en-US" baseline="0" dirty="0"/>
              <a:t> when used with the training and test data, we are able to get the k-optimum value with it’s </a:t>
            </a:r>
            <a:r>
              <a:rPr lang="en-US" baseline="0" dirty="0" err="1"/>
              <a:t>rmse</a:t>
            </a:r>
            <a:r>
              <a:rPr lang="en-US" baseline="0" dirty="0"/>
              <a:t> value which is the lowest among all the </a:t>
            </a:r>
            <a:r>
              <a:rPr lang="en-US" baseline="0" dirty="0" err="1"/>
              <a:t>rmse</a:t>
            </a:r>
            <a:r>
              <a:rPr lang="en-US" baseline="0" dirty="0"/>
              <a:t> values which are displayed in the output</a:t>
            </a:r>
          </a:p>
          <a:p>
            <a:r>
              <a:rPr lang="en-US" baseline="0" dirty="0" err="1"/>
              <a:t>Xtrain</a:t>
            </a:r>
            <a:r>
              <a:rPr lang="en-US" baseline="0" dirty="0"/>
              <a:t> and </a:t>
            </a:r>
            <a:r>
              <a:rPr lang="en-US" baseline="0" dirty="0" err="1"/>
              <a:t>xtest</a:t>
            </a:r>
            <a:r>
              <a:rPr lang="en-US" baseline="0" dirty="0"/>
              <a:t> will be the independent variable data for training and test data whereas the </a:t>
            </a:r>
            <a:r>
              <a:rPr lang="en-US" baseline="0" dirty="0" err="1"/>
              <a:t>ytrain</a:t>
            </a:r>
            <a:r>
              <a:rPr lang="en-US" baseline="0" dirty="0"/>
              <a:t> and </a:t>
            </a:r>
            <a:r>
              <a:rPr lang="en-US" baseline="0" dirty="0" err="1"/>
              <a:t>ytest</a:t>
            </a:r>
            <a:r>
              <a:rPr lang="en-US" baseline="0" dirty="0"/>
              <a:t> would be the dependent variable data 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D81659-1BEF-4108-9E0F-4EFA7FAD114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2409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Distance used by R in the </a:t>
            </a:r>
            <a:r>
              <a:rPr lang="en-US" baseline="0" dirty="0" err="1"/>
              <a:t>kknn</a:t>
            </a:r>
            <a:r>
              <a:rPr lang="en-US" baseline="0" dirty="0"/>
              <a:t> function is </a:t>
            </a:r>
            <a:r>
              <a:rPr lang="en-US" baseline="0" dirty="0" err="1"/>
              <a:t>Minkowski</a:t>
            </a:r>
            <a:r>
              <a:rPr lang="en-US" baseline="0" dirty="0"/>
              <a:t> distance which is a generalization of Euclidean and Manhattan distance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err="1"/>
              <a:t>Kknn</a:t>
            </a:r>
            <a:r>
              <a:rPr lang="en-US" baseline="0" dirty="0"/>
              <a:t> is used to perform the classification of test set using training set, in this function we have passed the k value as 11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Names function is used to get the names of the object, what all are stored for this object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names() function will show you everything that is stored in R under </a:t>
            </a:r>
            <a:r>
              <a:rPr lang="en-U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knn_obj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object name</a:t>
            </a:r>
          </a:p>
          <a:p>
            <a:r>
              <a:rPr lang="en-US" sz="1200" b="1" dirty="0" err="1">
                <a:latin typeface="Calibri" panose="020F0502020204030204" pitchFamily="34" charset="0"/>
                <a:cs typeface="Calibri" panose="020F0502020204030204" pitchFamily="34" charset="0"/>
              </a:rPr>
              <a:t>fitted.values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 - Vector of predictions</a:t>
            </a:r>
          </a:p>
          <a:p>
            <a:r>
              <a:rPr lang="en-US" sz="1200" b="1" dirty="0">
                <a:latin typeface="Calibri" panose="020F0502020204030204" pitchFamily="34" charset="0"/>
                <a:cs typeface="Calibri" panose="020F0502020204030204" pitchFamily="34" charset="0"/>
              </a:rPr>
              <a:t>CL - 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Matrix of classes of the k nearest neighbors</a:t>
            </a:r>
          </a:p>
          <a:p>
            <a:r>
              <a:rPr lang="en-US" sz="1200" b="1" dirty="0">
                <a:latin typeface="Calibri" panose="020F0502020204030204" pitchFamily="34" charset="0"/>
                <a:cs typeface="Calibri" panose="020F0502020204030204" pitchFamily="34" charset="0"/>
              </a:rPr>
              <a:t>W - 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Matrix of weights of the k nearest neighbors</a:t>
            </a:r>
          </a:p>
          <a:p>
            <a:r>
              <a:rPr lang="en-US" sz="1200" b="1" dirty="0">
                <a:latin typeface="Calibri" panose="020F0502020204030204" pitchFamily="34" charset="0"/>
                <a:cs typeface="Calibri" panose="020F0502020204030204" pitchFamily="34" charset="0"/>
              </a:rPr>
              <a:t>D - 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Matrix of distances of the k nearest neighbors</a:t>
            </a:r>
          </a:p>
          <a:p>
            <a:r>
              <a:rPr lang="en-US" sz="1200" b="1" dirty="0">
                <a:latin typeface="Calibri" panose="020F0502020204030204" pitchFamily="34" charset="0"/>
                <a:cs typeface="Calibri" panose="020F0502020204030204" pitchFamily="34" charset="0"/>
              </a:rPr>
              <a:t>C - 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Matrix of indices of the k nearest neighbors.</a:t>
            </a:r>
          </a:p>
          <a:p>
            <a:r>
              <a:rPr lang="en-US" sz="1200" b="1" dirty="0" err="1">
                <a:latin typeface="Calibri" panose="020F0502020204030204" pitchFamily="34" charset="0"/>
                <a:cs typeface="Calibri" panose="020F0502020204030204" pitchFamily="34" charset="0"/>
              </a:rPr>
              <a:t>prob</a:t>
            </a:r>
            <a:r>
              <a:rPr lang="en-US" sz="1200" b="1" dirty="0">
                <a:latin typeface="Calibri" panose="020F0502020204030204" pitchFamily="34" charset="0"/>
                <a:cs typeface="Calibri" panose="020F0502020204030204" pitchFamily="34" charset="0"/>
              </a:rPr>
              <a:t> - 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Matrix of predicted class probabilities.</a:t>
            </a:r>
          </a:p>
          <a:p>
            <a:r>
              <a:rPr lang="en-US" sz="1200" b="1" dirty="0">
                <a:latin typeface="Calibri" panose="020F0502020204030204" pitchFamily="34" charset="0"/>
                <a:cs typeface="Calibri" panose="020F0502020204030204" pitchFamily="34" charset="0"/>
              </a:rPr>
              <a:t>response - 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Type of response variable, one of </a:t>
            </a:r>
            <a:r>
              <a:rPr lang="en-US" sz="1200" i="1" dirty="0">
                <a:latin typeface="Calibri" panose="020F0502020204030204" pitchFamily="34" charset="0"/>
                <a:cs typeface="Calibri" panose="020F0502020204030204" pitchFamily="34" charset="0"/>
              </a:rPr>
              <a:t>continuous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200" i="1" dirty="0">
                <a:latin typeface="Calibri" panose="020F0502020204030204" pitchFamily="34" charset="0"/>
                <a:cs typeface="Calibri" panose="020F0502020204030204" pitchFamily="34" charset="0"/>
              </a:rPr>
              <a:t>nominal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 or </a:t>
            </a:r>
            <a:r>
              <a:rPr lang="en-US" sz="1200" i="1" dirty="0">
                <a:latin typeface="Calibri" panose="020F0502020204030204" pitchFamily="34" charset="0"/>
                <a:cs typeface="Calibri" panose="020F0502020204030204" pitchFamily="34" charset="0"/>
              </a:rPr>
              <a:t>ordinal</a:t>
            </a:r>
          </a:p>
          <a:p>
            <a:r>
              <a:rPr lang="en-US" sz="1200" b="1" dirty="0">
                <a:latin typeface="Calibri" panose="020F0502020204030204" pitchFamily="34" charset="0"/>
                <a:cs typeface="Calibri" panose="020F0502020204030204" pitchFamily="34" charset="0"/>
              </a:rPr>
              <a:t>distance - 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Parameter of </a:t>
            </a:r>
            <a:r>
              <a:rPr lang="en-US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Minkowski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 distance.</a:t>
            </a:r>
          </a:p>
          <a:p>
            <a:r>
              <a:rPr lang="en-US" sz="1200" b="1" dirty="0">
                <a:latin typeface="Calibri" panose="020F0502020204030204" pitchFamily="34" charset="0"/>
                <a:cs typeface="Calibri" panose="020F0502020204030204" pitchFamily="34" charset="0"/>
              </a:rPr>
              <a:t>call - 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The matched call</a:t>
            </a:r>
          </a:p>
          <a:p>
            <a:r>
              <a:rPr lang="en-US" sz="1200" b="1" dirty="0">
                <a:latin typeface="Calibri" panose="020F0502020204030204" pitchFamily="34" charset="0"/>
                <a:cs typeface="Calibri" panose="020F0502020204030204" pitchFamily="34" charset="0"/>
              </a:rPr>
              <a:t>terms - 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The 'terms' object used.</a:t>
            </a:r>
            <a:endParaRPr lang="en-US" sz="12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D81659-1BEF-4108-9E0F-4EFA7FAD114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067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2" name="Freeform 11"/>
          <p:cNvSpPr/>
          <p:nvPr/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reeform 13"/>
          <p:cNvSpPr/>
          <p:nvPr/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 25"/>
          <p:cNvSpPr/>
          <p:nvPr/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14"/>
          <p:cNvSpPr/>
          <p:nvPr/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891201" y="662656"/>
            <a:ext cx="9755187" cy="2766528"/>
          </a:xfrm>
        </p:spPr>
        <p:txBody>
          <a:bodyPr anchor="b">
            <a:normAutofit/>
          </a:bodyPr>
          <a:lstStyle>
            <a:lvl1pPr algn="r"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420000">
            <a:off x="983062" y="3505209"/>
            <a:ext cx="9755187" cy="550333"/>
          </a:xfrm>
        </p:spPr>
        <p:txBody>
          <a:bodyPr anchor="t">
            <a:noAutofit/>
          </a:bodyPr>
          <a:lstStyle>
            <a:lvl1pPr marL="0" indent="0" algn="r">
              <a:buNone/>
              <a:defRPr sz="2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21420000">
            <a:off x="4948541" y="4578463"/>
            <a:ext cx="6143653" cy="1163112"/>
          </a:xfrm>
        </p:spPr>
        <p:txBody>
          <a:bodyPr/>
          <a:lstStyle>
            <a:lvl1pPr algn="ctr">
              <a:defRPr sz="54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E98DB054-899A-493E-91B9-D5F01A38A461}" type="datetimeFigureOut">
              <a:rPr lang="en-US" smtClean="0"/>
              <a:t>5/14/2019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21420000">
            <a:off x="-5560" y="4883024"/>
            <a:ext cx="4047239" cy="1195538"/>
          </a:xfrm>
        </p:spPr>
        <p:txBody>
          <a:bodyPr vert="horz" lIns="91440" tIns="45720" rIns="91440" bIns="45720" rtlCol="0" anchor="ctr"/>
          <a:lstStyle>
            <a:lvl1pPr algn="r">
              <a:defRPr lang="en-US" sz="5400" dirty="0"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21420000">
            <a:off x="9851758" y="3832648"/>
            <a:ext cx="907186" cy="49847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5F5274C2-4134-470F-BB28-331175063352}" type="slidenum">
              <a:rPr lang="en-US" smtClean="0"/>
              <a:t>‹#›</a:t>
            </a:fld>
            <a:endParaRPr lang="en-US"/>
          </a:p>
        </p:txBody>
      </p:sp>
      <p:sp>
        <p:nvSpPr>
          <p:cNvPr id="25" name="5-Point Star 24"/>
          <p:cNvSpPr/>
          <p:nvPr/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39259875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06333"/>
            <a:ext cx="10394708" cy="58884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801" y="685799"/>
            <a:ext cx="10392513" cy="319490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80" y="4702923"/>
            <a:ext cx="10394728" cy="682472"/>
          </a:xfrm>
        </p:spPr>
        <p:txBody>
          <a:bodyPr anchor="t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DB054-899A-493E-91B9-D5F01A38A461}" type="datetimeFigureOut">
              <a:rPr lang="en-US" smtClean="0"/>
              <a:t>5/14/2019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274C2-4134-470F-BB28-331175063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4124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902" cy="3194903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79" y="4106333"/>
            <a:ext cx="10394729" cy="127360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DB054-899A-493E-91B9-D5F01A38A461}" type="datetimeFigureOut">
              <a:rPr lang="en-US" smtClean="0"/>
              <a:t>5/14/2019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274C2-4134-470F-BB28-331175063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6619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1732" y="685800"/>
            <a:ext cx="9525020" cy="2916704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550264" y="3610032"/>
            <a:ext cx="8667956" cy="377768"/>
          </a:xfrm>
        </p:spPr>
        <p:txBody>
          <a:bodyPr anchor="t">
            <a:normAutofit/>
          </a:bodyPr>
          <a:lstStyle>
            <a:lvl1pPr marL="0" indent="0" algn="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4106334"/>
            <a:ext cx="10396882" cy="126825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DB054-899A-493E-91B9-D5F01A38A461}" type="datetimeFigureOut">
              <a:rPr lang="en-US" smtClean="0"/>
              <a:t>5/14/2019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274C2-4134-470F-BB28-331175063352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685801" y="89262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473083" y="292282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996607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723854"/>
            <a:ext cx="10394707" cy="2511835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247468"/>
            <a:ext cx="10394707" cy="114064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DB054-899A-493E-91B9-D5F01A38A461}" type="datetimeFigureOut">
              <a:rPr lang="en-US" smtClean="0"/>
              <a:t>5/14/2019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274C2-4134-470F-BB28-331175063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7001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802" y="685800"/>
            <a:ext cx="10394706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802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462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234621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70380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770380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DB054-899A-493E-91B9-D5F01A38A461}" type="datetimeFigureOut">
              <a:rPr lang="en-US" smtClean="0"/>
              <a:t>5/14/2019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274C2-4134-470F-BB28-331175063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6505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9184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780" y="2063395"/>
            <a:ext cx="3310128" cy="1536725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91840" y="4389287"/>
            <a:ext cx="3310128" cy="98529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741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235999" y="2063395"/>
            <a:ext cx="3310128" cy="1535237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235999" y="4389286"/>
            <a:ext cx="3310128" cy="9853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68944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768819" y="2063394"/>
            <a:ext cx="3310128" cy="1537196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768819" y="4389284"/>
            <a:ext cx="3310128" cy="98530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DB054-899A-493E-91B9-D5F01A38A461}" type="datetimeFigureOut">
              <a:rPr lang="en-US" smtClean="0"/>
              <a:t>5/14/2019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274C2-4134-470F-BB28-331175063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1767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2063396"/>
            <a:ext cx="10394707" cy="331119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DB054-899A-493E-91B9-D5F01A38A461}" type="datetimeFigureOut">
              <a:rPr lang="en-US" smtClean="0"/>
              <a:t>5/14/2019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274C2-4134-470F-BB28-331175063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9192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15862" y="685800"/>
            <a:ext cx="2264646" cy="468878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685800"/>
            <a:ext cx="7904431" cy="4688785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DB054-899A-493E-91B9-D5F01A38A461}" type="datetimeFigureOut">
              <a:rPr lang="en-US" smtClean="0"/>
              <a:t>5/14/2019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274C2-4134-470F-BB28-331175063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2832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331118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DB054-899A-493E-91B9-D5F01A38A461}" type="datetimeFigureOut">
              <a:rPr lang="en-US" smtClean="0"/>
              <a:t>5/14/2019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274C2-4134-470F-BB28-331175063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8488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319348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3742267"/>
            <a:ext cx="10394707" cy="163961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DB054-899A-493E-91B9-D5F01A38A461}" type="datetimeFigureOut">
              <a:rPr lang="en-US" smtClean="0"/>
              <a:t>5/14/2019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274C2-4134-470F-BB28-331175063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7847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81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5088714" cy="3311189"/>
          </a:xfrm>
        </p:spPr>
        <p:txBody>
          <a:bodyPr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5993971" y="2063396"/>
            <a:ext cx="5086538" cy="3311189"/>
          </a:xfrm>
        </p:spPr>
        <p:txBody>
          <a:bodyPr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DB054-899A-493E-91B9-D5F01A38A461}" type="datetimeFigureOut">
              <a:rPr lang="en-US" smtClean="0"/>
              <a:t>5/14/2019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274C2-4134-470F-BB28-331175063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4687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11581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8356" y="2063396"/>
            <a:ext cx="4856158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802" y="2861733"/>
            <a:ext cx="5088712" cy="2512852"/>
          </a:xfrm>
        </p:spPr>
        <p:txBody>
          <a:bodyPr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8191" y="2063396"/>
            <a:ext cx="4864491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5993969" y="2861733"/>
            <a:ext cx="5088713" cy="2512852"/>
          </a:xfrm>
        </p:spPr>
        <p:txBody>
          <a:bodyPr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DB054-899A-493E-91B9-D5F01A38A461}" type="datetimeFigureOut">
              <a:rPr lang="en-US" smtClean="0"/>
              <a:t>5/14/2019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274C2-4134-470F-BB28-331175063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96044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DB054-899A-493E-91B9-D5F01A38A461}" type="datetimeFigureOut">
              <a:rPr lang="en-US" smtClean="0"/>
              <a:t>5/14/2019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274C2-4134-470F-BB28-331175063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5362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DB054-899A-493E-91B9-D5F01A38A461}" type="datetimeFigureOut">
              <a:rPr lang="en-US" smtClean="0"/>
              <a:t>5/14/2019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274C2-4134-470F-BB28-331175063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46767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643" y="685800"/>
            <a:ext cx="4126860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46132" y="685800"/>
            <a:ext cx="6034375" cy="468878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642" y="2709052"/>
            <a:ext cx="4126861" cy="266553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DB054-899A-493E-91B9-D5F01A38A461}" type="datetimeFigureOut">
              <a:rPr lang="en-US" smtClean="0"/>
              <a:t>5/14/2019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274C2-4134-470F-BB28-331175063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192286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6345302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82362" y="0"/>
            <a:ext cx="3598146" cy="507153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2709052"/>
            <a:ext cx="6345301" cy="2362481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DB054-899A-493E-91B9-D5F01A38A461}" type="datetimeFigureOut">
              <a:rPr lang="en-US" smtClean="0"/>
              <a:t>5/14/2019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274C2-4134-470F-BB28-331175063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3874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11" name="Rectangle 10"/>
            <p:cNvSpPr/>
            <p:nvPr/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63396"/>
            <a:ext cx="10396883" cy="3311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E98DB054-899A-493E-91B9-D5F01A38A461}" type="datetimeFigureOut">
              <a:rPr lang="en-US" smtClean="0"/>
              <a:t>5/14/2019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5F5274C2-4134-470F-BB28-331175063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9284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5" r:id="rId1"/>
    <p:sldLayoutId id="2147483866" r:id="rId2"/>
    <p:sldLayoutId id="2147483867" r:id="rId3"/>
    <p:sldLayoutId id="2147483868" r:id="rId4"/>
    <p:sldLayoutId id="2147483869" r:id="rId5"/>
    <p:sldLayoutId id="2147483870" r:id="rId6"/>
    <p:sldLayoutId id="2147483871" r:id="rId7"/>
    <p:sldLayoutId id="2147483872" r:id="rId8"/>
    <p:sldLayoutId id="2147483873" r:id="rId9"/>
    <p:sldLayoutId id="2147483874" r:id="rId10"/>
    <p:sldLayoutId id="2147483875" r:id="rId11"/>
    <p:sldLayoutId id="2147483876" r:id="rId12"/>
    <p:sldLayoutId id="2147483877" r:id="rId13"/>
    <p:sldLayoutId id="2147483878" r:id="rId14"/>
    <p:sldLayoutId id="2147483879" r:id="rId15"/>
    <p:sldLayoutId id="2147483880" r:id="rId16"/>
    <p:sldLayoutId id="2147483881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7" Type="http://schemas.openxmlformats.org/officeDocument/2006/relationships/image" Target="../media/image42.JP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JPG"/><Relationship Id="rId5" Type="http://schemas.openxmlformats.org/officeDocument/2006/relationships/image" Target="../media/image40.JPG"/><Relationship Id="rId4" Type="http://schemas.openxmlformats.org/officeDocument/2006/relationships/image" Target="../media/image39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3.jpg"/><Relationship Id="rId7" Type="http://schemas.openxmlformats.org/officeDocument/2006/relationships/diagramColors" Target="../diagrams/colors1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aggle.com/c/pubg-finish-placement-prediction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Related image">
            <a:extLst>
              <a:ext uri="{FF2B5EF4-FFF2-40B4-BE49-F238E27FC236}">
                <a16:creationId xmlns:a16="http://schemas.microsoft.com/office/drawing/2014/main" id="{861ED8F4-9D26-4AC5-9C0E-B4B32AD666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048"/>
            <a:ext cx="12192000" cy="6851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6032968-E2D7-462C-9AFD-1E701E12838C}"/>
              </a:ext>
            </a:extLst>
          </p:cNvPr>
          <p:cNvSpPr txBox="1"/>
          <p:nvPr/>
        </p:nvSpPr>
        <p:spPr>
          <a:xfrm>
            <a:off x="5423647" y="4945456"/>
            <a:ext cx="160468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2800" u="sng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sz="20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sz="20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Sidhant Ahluwalia</a:t>
            </a:r>
          </a:p>
        </p:txBody>
      </p:sp>
    </p:spTree>
    <p:extLst>
      <p:ext uri="{BB962C8B-B14F-4D97-AF65-F5344CB8AC3E}">
        <p14:creationId xmlns:p14="http://schemas.microsoft.com/office/powerpoint/2010/main" val="21654658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18F620-E93A-4CCF-BAA6-A6FEF9A52D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853" y="95741"/>
            <a:ext cx="10396882" cy="1151965"/>
          </a:xfrm>
        </p:spPr>
        <p:txBody>
          <a:bodyPr/>
          <a:lstStyle/>
          <a:p>
            <a:r>
              <a:rPr lang="en-US" dirty="0">
                <a:solidFill>
                  <a:srgbClr val="B80E0F"/>
                </a:solidFill>
              </a:rPr>
              <a:t>SCATTERPLOTS</a:t>
            </a:r>
            <a:endParaRPr lang="en-IN" dirty="0"/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ACBE75DC-625A-48D6-9296-861F75279F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1714" y="279559"/>
            <a:ext cx="6075180" cy="5103833"/>
          </a:xfrm>
          <a:prstGeom prst="rect">
            <a:avLst/>
          </a:prstGeom>
        </p:spPr>
      </p:pic>
      <p:pic>
        <p:nvPicPr>
          <p:cNvPr id="7" name="Picture 6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463" r="46654" b="60690"/>
          <a:stretch/>
        </p:blipFill>
        <p:spPr bwMode="auto">
          <a:xfrm>
            <a:off x="0" y="1533337"/>
            <a:ext cx="5277394" cy="2019760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Curved Up Arrow 7"/>
          <p:cNvSpPr/>
          <p:nvPr/>
        </p:nvSpPr>
        <p:spPr>
          <a:xfrm rot="1471680">
            <a:off x="3657601" y="3955480"/>
            <a:ext cx="2011680" cy="1058092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34752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18F620-E93A-4CCF-BAA6-A6FEF9A52D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853" y="95741"/>
            <a:ext cx="10396882" cy="1151965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r>
              <a:rPr lang="en-US" dirty="0"/>
              <a:t>HISTOGRAMS</a:t>
            </a:r>
            <a:br>
              <a:rPr lang="en-US" dirty="0"/>
            </a:br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7202" y="485775"/>
            <a:ext cx="6964670" cy="475773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/>
          <p:cNvPicPr/>
          <p:nvPr/>
        </p:nvPicPr>
        <p:blipFill rotWithShape="1">
          <a:blip r:embed="rId3"/>
          <a:srcRect t="18325" r="67081" b="64421"/>
          <a:stretch/>
        </p:blipFill>
        <p:spPr bwMode="auto">
          <a:xfrm>
            <a:off x="0" y="1748863"/>
            <a:ext cx="4415245" cy="1830359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Curved Up Arrow 7"/>
          <p:cNvSpPr/>
          <p:nvPr/>
        </p:nvSpPr>
        <p:spPr>
          <a:xfrm rot="1883626">
            <a:off x="2743202" y="3949042"/>
            <a:ext cx="2011680" cy="1058092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7642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3714D7-D760-44C2-B65C-6C559AC001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636" y="109817"/>
            <a:ext cx="10396882" cy="1151965"/>
          </a:xfrm>
        </p:spPr>
        <p:txBody>
          <a:bodyPr/>
          <a:lstStyle/>
          <a:p>
            <a:r>
              <a:rPr lang="en-US" dirty="0"/>
              <a:t>Data cleaning and preprocessing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7718674"/>
              </p:ext>
            </p:extLst>
          </p:nvPr>
        </p:nvGraphicFramePr>
        <p:xfrm>
          <a:off x="705394" y="1740628"/>
          <a:ext cx="81280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749069927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558611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Franklin Gothic Medium Cond" panose="020B0606030402020204" pitchFamily="34" charset="0"/>
                          <a:cs typeface="Calibri" panose="020F0502020204030204" pitchFamily="34" charset="0"/>
                        </a:rPr>
                        <a:t>Data 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Franklin Gothic Medium Cond" panose="020B0606030402020204" pitchFamily="34" charset="0"/>
                          <a:cs typeface="Calibri" panose="020F0502020204030204" pitchFamily="34" charset="0"/>
                        </a:rPr>
                        <a:t>Rows,</a:t>
                      </a:r>
                      <a:r>
                        <a:rPr lang="en-US" baseline="0" dirty="0">
                          <a:latin typeface="Franklin Gothic Medium Cond" panose="020B0606030402020204" pitchFamily="34" charset="0"/>
                          <a:cs typeface="Calibri" panose="020F0502020204030204" pitchFamily="34" charset="0"/>
                        </a:rPr>
                        <a:t> Columns</a:t>
                      </a:r>
                      <a:endParaRPr lang="en-US" dirty="0">
                        <a:latin typeface="Franklin Gothic Medium Cond" panose="020B060603040202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37429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Franklin Gothic Medium Cond" panose="020B0606030402020204" pitchFamily="34" charset="0"/>
                          <a:cs typeface="Calibri" panose="020F0502020204030204" pitchFamily="34" charset="0"/>
                        </a:rPr>
                        <a:t>After Random Sampling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Franklin Gothic Medium Cond" panose="020B0606030402020204" pitchFamily="34" charset="0"/>
                          <a:cs typeface="Calibri" panose="020F0502020204030204" pitchFamily="34" charset="0"/>
                        </a:rPr>
                        <a:t>[100,000, 29]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6590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Franklin Gothic Medium Cond" panose="020B0606030402020204" pitchFamily="34" charset="0"/>
                          <a:cs typeface="Calibri" panose="020F0502020204030204" pitchFamily="34" charset="0"/>
                        </a:rPr>
                        <a:t>Based</a:t>
                      </a:r>
                      <a:r>
                        <a:rPr lang="en-US" baseline="0" dirty="0">
                          <a:latin typeface="Franklin Gothic Medium Cond" panose="020B0606030402020204" pitchFamily="34" charset="0"/>
                          <a:cs typeface="Calibri" panose="020F0502020204030204" pitchFamily="34" charset="0"/>
                        </a:rPr>
                        <a:t> On Domain Knowledge </a:t>
                      </a:r>
                      <a:endParaRPr lang="en-US" dirty="0">
                        <a:latin typeface="Franklin Gothic Medium Cond" panose="020B060603040202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Franklin Gothic Medium Cond" panose="020B0606030402020204" pitchFamily="34" charset="0"/>
                          <a:cs typeface="Calibri" panose="020F0502020204030204" pitchFamily="34" charset="0"/>
                        </a:rPr>
                        <a:t>[100,000, 24]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4762648"/>
                  </a:ext>
                </a:extLst>
              </a:tr>
            </a:tbl>
          </a:graphicData>
        </a:graphic>
      </p:graphicFrame>
      <p:sp>
        <p:nvSpPr>
          <p:cNvPr id="12" name="Oval 11"/>
          <p:cNvSpPr/>
          <p:nvPr/>
        </p:nvSpPr>
        <p:spPr>
          <a:xfrm>
            <a:off x="339636" y="2530385"/>
            <a:ext cx="470261" cy="47026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4" name="Down Arrow 13"/>
          <p:cNvSpPr/>
          <p:nvPr/>
        </p:nvSpPr>
        <p:spPr>
          <a:xfrm>
            <a:off x="7511143" y="2642507"/>
            <a:ext cx="561703" cy="78377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705394" y="1122461"/>
            <a:ext cx="33799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u="sng" dirty="0">
                <a:latin typeface="Franklin Gothic Medium Cond" panose="020B0606030402020204" pitchFamily="34" charset="0"/>
                <a:cs typeface="Calibri" panose="020F0502020204030204" pitchFamily="34" charset="0"/>
              </a:rPr>
              <a:t>Variable Reduction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014753" y="3426279"/>
            <a:ext cx="262563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en-US" sz="2000" dirty="0">
                <a:latin typeface="Franklin Gothic Medium Cond" panose="020B0606030402020204" pitchFamily="34" charset="0"/>
                <a:cs typeface="Calibri" panose="020F0502020204030204" pitchFamily="34" charset="0"/>
              </a:rPr>
              <a:t>Group ID</a:t>
            </a:r>
          </a:p>
          <a:p>
            <a:pPr marL="342900" indent="-342900">
              <a:buAutoNum type="arabicParenR"/>
            </a:pPr>
            <a:r>
              <a:rPr lang="en-US" sz="2000" dirty="0">
                <a:latin typeface="Franklin Gothic Medium Cond" panose="020B0606030402020204" pitchFamily="34" charset="0"/>
                <a:cs typeface="Calibri" panose="020F0502020204030204" pitchFamily="34" charset="0"/>
              </a:rPr>
              <a:t>Match ID</a:t>
            </a:r>
          </a:p>
          <a:p>
            <a:pPr marL="342900" indent="-342900">
              <a:buAutoNum type="arabicParenR"/>
            </a:pPr>
            <a:r>
              <a:rPr lang="en-US" sz="2000" dirty="0">
                <a:latin typeface="Franklin Gothic Medium Cond" panose="020B0606030402020204" pitchFamily="34" charset="0"/>
                <a:cs typeface="Calibri" panose="020F0502020204030204" pitchFamily="34" charset="0"/>
              </a:rPr>
              <a:t>ID</a:t>
            </a:r>
          </a:p>
          <a:p>
            <a:pPr marL="342900" indent="-342900">
              <a:buAutoNum type="arabicParenR"/>
            </a:pPr>
            <a:r>
              <a:rPr lang="en-US" sz="2000" dirty="0">
                <a:latin typeface="Franklin Gothic Medium Cond" panose="020B0606030402020204" pitchFamily="34" charset="0"/>
                <a:cs typeface="Calibri" panose="020F0502020204030204" pitchFamily="34" charset="0"/>
              </a:rPr>
              <a:t>Matchtype</a:t>
            </a:r>
          </a:p>
          <a:p>
            <a:pPr marL="342900" indent="-342900">
              <a:buAutoNum type="arabicParenR"/>
            </a:pPr>
            <a:r>
              <a:rPr lang="en-US" sz="2000" dirty="0">
                <a:latin typeface="Franklin Gothic Medium Cond" panose="020B0606030402020204" pitchFamily="34" charset="0"/>
                <a:cs typeface="Calibri" panose="020F0502020204030204" pitchFamily="34" charset="0"/>
              </a:rPr>
              <a:t>RoadKills</a:t>
            </a:r>
          </a:p>
        </p:txBody>
      </p:sp>
    </p:spTree>
    <p:extLst>
      <p:ext uri="{BB962C8B-B14F-4D97-AF65-F5344CB8AC3E}">
        <p14:creationId xmlns:p14="http://schemas.microsoft.com/office/powerpoint/2010/main" val="8082456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3714D7-D760-44C2-B65C-6C559AC001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636" y="109817"/>
            <a:ext cx="10396882" cy="1151965"/>
          </a:xfrm>
        </p:spPr>
        <p:txBody>
          <a:bodyPr/>
          <a:lstStyle/>
          <a:p>
            <a:r>
              <a:rPr lang="en-US" dirty="0"/>
              <a:t>Data cleaning and preprocessing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636" y="1750423"/>
            <a:ext cx="3827415" cy="36314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1423" y="1750423"/>
            <a:ext cx="3880793" cy="363147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2216" y="1750422"/>
            <a:ext cx="3721787" cy="363147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39636" y="1104091"/>
            <a:ext cx="46379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u="sng" dirty="0">
                <a:latin typeface="Franklin Gothic Medium Cond" panose="020B0606030402020204" pitchFamily="34" charset="0"/>
                <a:cs typeface="Calibri" panose="020F0502020204030204" pitchFamily="34" charset="0"/>
              </a:rPr>
              <a:t>Outlier Detection: Box Plot</a:t>
            </a:r>
          </a:p>
        </p:txBody>
      </p:sp>
      <p:sp>
        <p:nvSpPr>
          <p:cNvPr id="9" name="Oval 8"/>
          <p:cNvSpPr/>
          <p:nvPr/>
        </p:nvSpPr>
        <p:spPr>
          <a:xfrm>
            <a:off x="104505" y="1515291"/>
            <a:ext cx="470261" cy="47026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4636092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3714D7-D760-44C2-B65C-6C559AC001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636" y="109817"/>
            <a:ext cx="10396882" cy="1151965"/>
          </a:xfrm>
        </p:spPr>
        <p:txBody>
          <a:bodyPr/>
          <a:lstStyle/>
          <a:p>
            <a:r>
              <a:rPr lang="en-US" dirty="0"/>
              <a:t>Data cleaning and preprocessing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50422"/>
            <a:ext cx="4061423" cy="36314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1423" y="1750422"/>
            <a:ext cx="3880793" cy="36314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2217" y="1750422"/>
            <a:ext cx="3683726" cy="363147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39636" y="1104091"/>
            <a:ext cx="46379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u="sng" dirty="0">
                <a:latin typeface="Franklin Gothic Medium Cond" panose="020B0606030402020204" pitchFamily="34" charset="0"/>
                <a:cs typeface="Calibri" panose="020F0502020204030204" pitchFamily="34" charset="0"/>
              </a:rPr>
              <a:t>Outlier Detection: Box Plot</a:t>
            </a:r>
          </a:p>
        </p:txBody>
      </p:sp>
    </p:spTree>
    <p:extLst>
      <p:ext uri="{BB962C8B-B14F-4D97-AF65-F5344CB8AC3E}">
        <p14:creationId xmlns:p14="http://schemas.microsoft.com/office/powerpoint/2010/main" val="11206996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3714D7-D760-44C2-B65C-6C559AC001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636" y="109817"/>
            <a:ext cx="10396882" cy="1151965"/>
          </a:xfrm>
        </p:spPr>
        <p:txBody>
          <a:bodyPr/>
          <a:lstStyle/>
          <a:p>
            <a:r>
              <a:rPr lang="en-US" dirty="0"/>
              <a:t>Data cleaning and preprocessing</a:t>
            </a:r>
          </a:p>
        </p:txBody>
      </p:sp>
      <p:sp>
        <p:nvSpPr>
          <p:cNvPr id="12" name="Oval 11"/>
          <p:cNvSpPr/>
          <p:nvPr/>
        </p:nvSpPr>
        <p:spPr>
          <a:xfrm>
            <a:off x="196748" y="1136183"/>
            <a:ext cx="470261" cy="47026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Franklin Gothic Medium Cond" panose="020B0606030402020204" pitchFamily="34" charset="0"/>
              </a:rPr>
              <a:t>3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50461" y="959620"/>
            <a:ext cx="30286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u="sng" dirty="0">
                <a:latin typeface="Franklin Gothic Medium Cond" panose="020B0606030402020204" pitchFamily="34" charset="0"/>
                <a:cs typeface="Calibri" panose="020F0502020204030204" pitchFamily="34" charset="0"/>
              </a:rPr>
              <a:t>Outliers Handled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4696" y="1021328"/>
            <a:ext cx="4276725" cy="11715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Right Arrow 3"/>
          <p:cNvSpPr/>
          <p:nvPr/>
        </p:nvSpPr>
        <p:spPr>
          <a:xfrm>
            <a:off x="8490857" y="1327480"/>
            <a:ext cx="953589" cy="5225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Franklin Gothic Medium Cond" panose="020B0606030402020204" pitchFamily="34" charset="0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1281303"/>
              </p:ext>
            </p:extLst>
          </p:nvPr>
        </p:nvGraphicFramePr>
        <p:xfrm>
          <a:off x="9466398" y="1348035"/>
          <a:ext cx="1859099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9099">
                  <a:extLst>
                    <a:ext uri="{9D8B030D-6E8A-4147-A177-3AD203B41FA5}">
                      <a16:colId xmlns:a16="http://schemas.microsoft.com/office/drawing/2014/main" val="1157631757"/>
                    </a:ext>
                  </a:extLst>
                </a:gridCol>
              </a:tblGrid>
              <a:tr h="40667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[47044,24]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6532472"/>
                  </a:ext>
                </a:extLst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618253" y="2064385"/>
            <a:ext cx="32223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u="sng" dirty="0">
                <a:latin typeface="Franklin Gothic Medium Cond" panose="020B0606030402020204" pitchFamily="34" charset="0"/>
                <a:cs typeface="Calibri" panose="020F0502020204030204" pitchFamily="34" charset="0"/>
              </a:rPr>
              <a:t>Correlation Matrix</a:t>
            </a:r>
          </a:p>
        </p:txBody>
      </p:sp>
      <p:sp>
        <p:nvSpPr>
          <p:cNvPr id="13" name="Oval 12"/>
          <p:cNvSpPr/>
          <p:nvPr/>
        </p:nvSpPr>
        <p:spPr>
          <a:xfrm>
            <a:off x="196749" y="2378285"/>
            <a:ext cx="470261" cy="47026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Franklin Gothic Medium Cond" panose="020B0606030402020204" pitchFamily="34" charset="0"/>
              </a:rPr>
              <a:t>4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90879" y="3711346"/>
            <a:ext cx="17254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>
                <a:latin typeface="Franklin Gothic Medium Cond" panose="020B0606030402020204" pitchFamily="34" charset="0"/>
                <a:cs typeface="Calibri" panose="020F0502020204030204" pitchFamily="34" charset="0"/>
              </a:rPr>
              <a:t>Cutoff Value: 0.90</a:t>
            </a:r>
          </a:p>
        </p:txBody>
      </p:sp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2046376"/>
              </p:ext>
            </p:extLst>
          </p:nvPr>
        </p:nvGraphicFramePr>
        <p:xfrm>
          <a:off x="3034282" y="4390769"/>
          <a:ext cx="3511420" cy="1173724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2389881">
                  <a:extLst>
                    <a:ext uri="{9D8B030D-6E8A-4147-A177-3AD203B41FA5}">
                      <a16:colId xmlns:a16="http://schemas.microsoft.com/office/drawing/2014/main" val="793201518"/>
                    </a:ext>
                  </a:extLst>
                </a:gridCol>
                <a:gridCol w="1121539">
                  <a:extLst>
                    <a:ext uri="{9D8B030D-6E8A-4147-A177-3AD203B41FA5}">
                      <a16:colId xmlns:a16="http://schemas.microsoft.com/office/drawing/2014/main" val="4222827669"/>
                    </a:ext>
                  </a:extLst>
                </a:gridCol>
              </a:tblGrid>
              <a:tr h="312985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latin typeface="Franklin Gothic Medium Cond" panose="020B0606030402020204" pitchFamily="34" charset="0"/>
                          <a:cs typeface="Calibri" panose="020F0502020204030204" pitchFamily="34" charset="0"/>
                        </a:rPr>
                        <a:t>MaxPlace, Numgroup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latin typeface="Franklin Gothic Medium Cond" panose="020B0606030402020204" pitchFamily="34" charset="0"/>
                          <a:cs typeface="Calibri" panose="020F0502020204030204" pitchFamily="34" charset="0"/>
                        </a:rPr>
                        <a:t> 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2275872"/>
                  </a:ext>
                </a:extLst>
              </a:tr>
              <a:tr h="312985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latin typeface="Franklin Gothic Medium Cond" panose="020B0606030402020204" pitchFamily="34" charset="0"/>
                          <a:cs typeface="Calibri" panose="020F0502020204030204" pitchFamily="34" charset="0"/>
                        </a:rPr>
                        <a:t>Killpoints,</a:t>
                      </a:r>
                      <a:r>
                        <a:rPr lang="en-US" baseline="0" dirty="0">
                          <a:latin typeface="Franklin Gothic Medium Cond" panose="020B0606030402020204" pitchFamily="34" charset="0"/>
                          <a:cs typeface="Calibri" panose="020F0502020204030204" pitchFamily="34" charset="0"/>
                        </a:rPr>
                        <a:t> Rankpoints</a:t>
                      </a:r>
                      <a:endParaRPr lang="en-US" dirty="0">
                        <a:latin typeface="Franklin Gothic Medium Cond" panose="020B060603040202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latin typeface="Franklin Gothic Medium Cond" panose="020B0606030402020204" pitchFamily="34" charset="0"/>
                          <a:cs typeface="Calibri" panose="020F0502020204030204" pitchFamily="34" charset="0"/>
                        </a:rPr>
                        <a:t>-98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0571827"/>
                  </a:ext>
                </a:extLst>
              </a:tr>
              <a:tr h="442204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latin typeface="Franklin Gothic Medium Cond" panose="020B0606030402020204" pitchFamily="34" charset="0"/>
                          <a:cs typeface="Calibri" panose="020F0502020204030204" pitchFamily="34" charset="0"/>
                        </a:rPr>
                        <a:t>Winpoints,</a:t>
                      </a:r>
                      <a:r>
                        <a:rPr lang="en-US" baseline="0" dirty="0">
                          <a:latin typeface="Franklin Gothic Medium Cond" panose="020B0606030402020204" pitchFamily="34" charset="0"/>
                          <a:cs typeface="Calibri" panose="020F0502020204030204" pitchFamily="34" charset="0"/>
                        </a:rPr>
                        <a:t> Rankpoints</a:t>
                      </a:r>
                      <a:endParaRPr lang="en-US" dirty="0">
                        <a:latin typeface="Franklin Gothic Medium Cond" panose="020B060603040202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latin typeface="Franklin Gothic Medium Cond" panose="020B0606030402020204" pitchFamily="34" charset="0"/>
                          <a:cs typeface="Calibri" panose="020F0502020204030204" pitchFamily="34" charset="0"/>
                        </a:rPr>
                        <a:t>-99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9840204"/>
                  </a:ext>
                </a:extLst>
              </a:tr>
            </a:tbl>
          </a:graphicData>
        </a:graphic>
      </p:graphicFrame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7911" y="2688675"/>
            <a:ext cx="4736771" cy="359341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0" name="Multiply 19"/>
          <p:cNvSpPr/>
          <p:nvPr/>
        </p:nvSpPr>
        <p:spPr>
          <a:xfrm>
            <a:off x="3366491" y="4091656"/>
            <a:ext cx="470263" cy="457200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Franklin Gothic Medium Cond" panose="020B0606030402020204" pitchFamily="34" charset="0"/>
            </a:endParaRPr>
          </a:p>
        </p:txBody>
      </p:sp>
      <p:sp>
        <p:nvSpPr>
          <p:cNvPr id="21" name="Multiply 20"/>
          <p:cNvSpPr/>
          <p:nvPr/>
        </p:nvSpPr>
        <p:spPr>
          <a:xfrm>
            <a:off x="5014127" y="4715300"/>
            <a:ext cx="470263" cy="457200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Franklin Gothic Medium Cond" panose="020B0606030402020204" pitchFamily="34" charset="0"/>
            </a:endParaRPr>
          </a:p>
        </p:txBody>
      </p:sp>
      <p:sp>
        <p:nvSpPr>
          <p:cNvPr id="22" name="Multiply 21"/>
          <p:cNvSpPr/>
          <p:nvPr/>
        </p:nvSpPr>
        <p:spPr>
          <a:xfrm>
            <a:off x="2953219" y="5307637"/>
            <a:ext cx="470263" cy="457200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Franklin Gothic Medium Cond" panose="020B0606030402020204" pitchFamily="34" charset="0"/>
            </a:endParaRPr>
          </a:p>
        </p:txBody>
      </p:sp>
      <p:sp>
        <p:nvSpPr>
          <p:cNvPr id="23" name="Left Arrow 22"/>
          <p:cNvSpPr/>
          <p:nvPr/>
        </p:nvSpPr>
        <p:spPr>
          <a:xfrm>
            <a:off x="2045577" y="4613779"/>
            <a:ext cx="809898" cy="592337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Franklin Gothic Medium Cond" panose="020B0606030402020204" pitchFamily="34" charset="0"/>
            </a:endParaRPr>
          </a:p>
        </p:txBody>
      </p:sp>
      <p:graphicFrame>
        <p:nvGraphicFramePr>
          <p:cNvPr id="24" name="Table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0350231"/>
              </p:ext>
            </p:extLst>
          </p:nvPr>
        </p:nvGraphicFramePr>
        <p:xfrm>
          <a:off x="74116" y="4669993"/>
          <a:ext cx="1888682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88682">
                  <a:extLst>
                    <a:ext uri="{9D8B030D-6E8A-4147-A177-3AD203B41FA5}">
                      <a16:colId xmlns:a16="http://schemas.microsoft.com/office/drawing/2014/main" val="115763175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[47044,21]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6532472"/>
                  </a:ext>
                </a:extLst>
              </a:tr>
            </a:tbl>
          </a:graphicData>
        </a:graphic>
      </p:graphicFrame>
      <p:sp>
        <p:nvSpPr>
          <p:cNvPr id="18" name="Oval 17"/>
          <p:cNvSpPr/>
          <p:nvPr/>
        </p:nvSpPr>
        <p:spPr>
          <a:xfrm>
            <a:off x="3283712" y="3734112"/>
            <a:ext cx="470261" cy="47026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Franklin Gothic Medium Cond" panose="020B0606030402020204" pitchFamily="34" charset="0"/>
              </a:rPr>
              <a:t>5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770" y="2738888"/>
            <a:ext cx="5429250" cy="7524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Curved Down Arrow 7"/>
          <p:cNvSpPr/>
          <p:nvPr/>
        </p:nvSpPr>
        <p:spPr>
          <a:xfrm>
            <a:off x="5881071" y="2364377"/>
            <a:ext cx="1198997" cy="484171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Franklin Gothic Medium Cond" panose="020B0606030402020204" pitchFamily="34" charset="0"/>
            </a:endParaRPr>
          </a:p>
        </p:txBody>
      </p:sp>
      <p:sp>
        <p:nvSpPr>
          <p:cNvPr id="9" name="Curved Left Arrow 8"/>
          <p:cNvSpPr/>
          <p:nvPr/>
        </p:nvSpPr>
        <p:spPr>
          <a:xfrm rot="2542509">
            <a:off x="6626764" y="3971109"/>
            <a:ext cx="453303" cy="914400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Franklin Gothic Medium Cond" panose="020B06060304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38040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3714D7-D760-44C2-B65C-6C559AC001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636" y="109817"/>
            <a:ext cx="10396882" cy="1151965"/>
          </a:xfrm>
        </p:spPr>
        <p:txBody>
          <a:bodyPr/>
          <a:lstStyle/>
          <a:p>
            <a:r>
              <a:rPr lang="en-US" dirty="0"/>
              <a:t>Data cleaning and preprocessing</a:t>
            </a:r>
          </a:p>
        </p:txBody>
      </p:sp>
      <p:sp>
        <p:nvSpPr>
          <p:cNvPr id="12" name="Oval 11"/>
          <p:cNvSpPr/>
          <p:nvPr/>
        </p:nvSpPr>
        <p:spPr>
          <a:xfrm>
            <a:off x="411280" y="1060472"/>
            <a:ext cx="470261" cy="47026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Franklin Gothic Medium Cond" panose="020B0606030402020204" pitchFamily="34" charset="0"/>
              </a:rPr>
              <a:t>6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09897" y="972439"/>
            <a:ext cx="25520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u="sng" dirty="0">
                <a:latin typeface="Franklin Gothic Medium Cond" panose="020B0606030402020204" pitchFamily="34" charset="0"/>
                <a:cs typeface="Calibri" panose="020F0502020204030204" pitchFamily="34" charset="0"/>
              </a:rPr>
              <a:t>Normalization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835087" y="997295"/>
            <a:ext cx="37389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u="sng" dirty="0">
                <a:latin typeface="Franklin Gothic Medium Cond" panose="020B0606030402020204" pitchFamily="34" charset="0"/>
                <a:cs typeface="Calibri" panose="020F0502020204030204" pitchFamily="34" charset="0"/>
              </a:rPr>
              <a:t>Partitioning Data Set</a:t>
            </a:r>
          </a:p>
        </p:txBody>
      </p:sp>
      <p:sp>
        <p:nvSpPr>
          <p:cNvPr id="13" name="Oval 12"/>
          <p:cNvSpPr/>
          <p:nvPr/>
        </p:nvSpPr>
        <p:spPr>
          <a:xfrm>
            <a:off x="6364826" y="1038404"/>
            <a:ext cx="470261" cy="47026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Franklin Gothic Medium Cond" panose="020B0606030402020204" pitchFamily="34" charset="0"/>
              </a:rPr>
              <a:t>7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924" y="1530735"/>
            <a:ext cx="3781425" cy="105031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98" b="62971"/>
          <a:stretch/>
        </p:blipFill>
        <p:spPr>
          <a:xfrm>
            <a:off x="411280" y="3672967"/>
            <a:ext cx="3781425" cy="182649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7" name="Curved Down Arrow 26"/>
          <p:cNvSpPr/>
          <p:nvPr/>
        </p:nvSpPr>
        <p:spPr>
          <a:xfrm rot="4857884">
            <a:off x="3805203" y="2033707"/>
            <a:ext cx="1544516" cy="1050319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Franklin Gothic Medium Cond" panose="020B0606030402020204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71239" y="2997003"/>
            <a:ext cx="34574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latin typeface="Franklin Gothic Medium Cond" panose="020B0606030402020204" pitchFamily="34" charset="0"/>
                <a:cs typeface="Calibri" panose="020F0502020204030204" pitchFamily="34" charset="0"/>
              </a:rPr>
              <a:t>On all variables except Output variable </a:t>
            </a:r>
          </a:p>
        </p:txBody>
      </p:sp>
      <p:cxnSp>
        <p:nvCxnSpPr>
          <p:cNvPr id="30" name="Straight Arrow Connector 29"/>
          <p:cNvCxnSpPr/>
          <p:nvPr/>
        </p:nvCxnSpPr>
        <p:spPr>
          <a:xfrm flipH="1">
            <a:off x="7775310" y="1555939"/>
            <a:ext cx="353348" cy="4999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9549060" y="1572304"/>
            <a:ext cx="349692" cy="5251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3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8958" y="2083351"/>
            <a:ext cx="3514725" cy="5334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1874" y="2097463"/>
            <a:ext cx="2753258" cy="4857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8" name="TextBox 37"/>
          <p:cNvSpPr txBox="1"/>
          <p:nvPr/>
        </p:nvSpPr>
        <p:spPr>
          <a:xfrm>
            <a:off x="5854568" y="1610319"/>
            <a:ext cx="19987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Franklin Gothic Medium Cond" panose="020B0606030402020204" pitchFamily="34" charset="0"/>
                <a:cs typeface="Calibri" panose="020F0502020204030204" pitchFamily="34" charset="0"/>
              </a:rPr>
              <a:t>70% Training Dataset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9630977" y="1584816"/>
            <a:ext cx="1668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Franklin Gothic Medium Cond" panose="020B0606030402020204" pitchFamily="34" charset="0"/>
                <a:cs typeface="Calibri" panose="020F0502020204030204" pitchFamily="34" charset="0"/>
              </a:rPr>
              <a:t>30% Test Dataset</a:t>
            </a:r>
          </a:p>
        </p:txBody>
      </p:sp>
      <p:sp>
        <p:nvSpPr>
          <p:cNvPr id="40" name="Down Arrow 39"/>
          <p:cNvSpPr/>
          <p:nvPr/>
        </p:nvSpPr>
        <p:spPr>
          <a:xfrm>
            <a:off x="6835087" y="2616751"/>
            <a:ext cx="806684" cy="123679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Franklin Gothic Medium Cond" panose="020B0606030402020204" pitchFamily="34" charset="0"/>
            </a:endParaRPr>
          </a:p>
        </p:txBody>
      </p:sp>
      <p:sp>
        <p:nvSpPr>
          <p:cNvPr id="41" name="Down Arrow 40"/>
          <p:cNvSpPr/>
          <p:nvPr/>
        </p:nvSpPr>
        <p:spPr>
          <a:xfrm>
            <a:off x="9946470" y="2581054"/>
            <a:ext cx="806684" cy="123679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Franklin Gothic Medium Cond" panose="020B0606030402020204" pitchFamily="34" charset="0"/>
            </a:endParaRP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7901" y="3853543"/>
            <a:ext cx="2078408" cy="73152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4826" y="3853543"/>
            <a:ext cx="1956629" cy="73152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389521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38E665F-010A-4CF3-9B64-5888D0D745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5A34B6-C48E-4AAD-B5C4-166B7D15BA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685800"/>
            <a:ext cx="10792837" cy="1151965"/>
          </a:xfrm>
        </p:spPr>
        <p:txBody>
          <a:bodyPr>
            <a:normAutofit/>
          </a:bodyPr>
          <a:lstStyle/>
          <a:p>
            <a:r>
              <a:rPr lang="en-US" dirty="0"/>
              <a:t>Method implementations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12079A3-4E49-45A9-B71D-593E0E84962A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3325483219"/>
              </p:ext>
            </p:extLst>
          </p:nvPr>
        </p:nvGraphicFramePr>
        <p:xfrm>
          <a:off x="685800" y="2063750"/>
          <a:ext cx="10793413" cy="39084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4909165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6A6FB5-20D4-4B0C-80A4-AABC60F4F3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841" y="243840"/>
            <a:ext cx="10396882" cy="1151965"/>
          </a:xfrm>
        </p:spPr>
        <p:txBody>
          <a:bodyPr/>
          <a:lstStyle/>
          <a:p>
            <a:r>
              <a:rPr lang="en-US"/>
              <a:t>Multiple linear regression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48FEED-5962-4810-A30E-2E256FA8B41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5800" y="1300480"/>
            <a:ext cx="10394707" cy="4074106"/>
          </a:xfrm>
        </p:spPr>
        <p:txBody>
          <a:bodyPr>
            <a:normAutofit/>
          </a:bodyPr>
          <a:lstStyle/>
          <a:p>
            <a:pPr marL="273050" lvl="1" indent="-273050">
              <a:spcBef>
                <a:spcPts val="575"/>
              </a:spcBef>
              <a:buClr>
                <a:schemeClr val="accent1"/>
              </a:buClr>
            </a:pPr>
            <a:r>
              <a:rPr lang="en-US" altLang="zh-CN" sz="2000" cap="none" dirty="0">
                <a:latin typeface="Franklin Gothic Medium Cond" panose="020B0606030402020204" pitchFamily="34" charset="0"/>
                <a:cs typeface="Calibri" panose="020F0502020204030204" pitchFamily="34" charset="0"/>
              </a:rPr>
              <a:t>Predict the value of the dependent variable </a:t>
            </a:r>
            <a:r>
              <a:rPr lang="en-US" altLang="zh-CN" sz="2000" cap="none" dirty="0" err="1">
                <a:latin typeface="Franklin Gothic Medium Cond" panose="020B0606030402020204" pitchFamily="34" charset="0"/>
                <a:cs typeface="Calibri" panose="020F0502020204030204" pitchFamily="34" charset="0"/>
              </a:rPr>
              <a:t>winPlacePerc</a:t>
            </a:r>
            <a:r>
              <a:rPr lang="en-US" altLang="zh-CN" sz="2000" cap="none" dirty="0">
                <a:latin typeface="Franklin Gothic Medium Cond" panose="020B0606030402020204" pitchFamily="34" charset="0"/>
                <a:cs typeface="Calibri" panose="020F0502020204030204" pitchFamily="34" charset="0"/>
              </a:rPr>
              <a:t> based on predictors kills, DBNOs, assists, boosts etc.</a:t>
            </a:r>
            <a:endParaRPr lang="en-US" altLang="zh-CN" sz="2000" cap="none" dirty="0">
              <a:solidFill>
                <a:srgbClr val="3366FF"/>
              </a:solidFill>
              <a:latin typeface="Franklin Gothic Medium Cond" panose="020B0606030402020204" pitchFamily="34" charset="0"/>
              <a:cs typeface="Calibri" panose="020F0502020204030204" pitchFamily="34" charset="0"/>
            </a:endParaRPr>
          </a:p>
          <a:p>
            <a:pPr marL="273050" lvl="1" indent="-273050">
              <a:spcBef>
                <a:spcPts val="575"/>
              </a:spcBef>
              <a:buClr>
                <a:schemeClr val="accent1"/>
              </a:buClr>
            </a:pPr>
            <a:r>
              <a:rPr lang="en-US" altLang="zh-CN" sz="2000" cap="none" dirty="0">
                <a:latin typeface="Franklin Gothic Medium Cond" panose="020B0606030402020204" pitchFamily="34" charset="0"/>
                <a:cs typeface="Calibri" panose="020F0502020204030204" pitchFamily="34" charset="0"/>
              </a:rPr>
              <a:t>Regression coefficients </a:t>
            </a:r>
            <a:r>
              <a:rPr lang="en-US" altLang="zh-CN" sz="2000" dirty="0">
                <a:latin typeface="Franklin Gothic Medium Cond" panose="020B0606030402020204" pitchFamily="34" charset="0"/>
                <a:cs typeface="Calibri" panose="020F0502020204030204" pitchFamily="34" charset="0"/>
              </a:rPr>
              <a:t>β</a:t>
            </a:r>
            <a:r>
              <a:rPr lang="en-US" altLang="zh-CN" sz="2000" baseline="-25000" dirty="0">
                <a:latin typeface="Franklin Gothic Medium Cond" panose="020B0606030402020204" pitchFamily="34" charset="0"/>
                <a:cs typeface="Calibri" panose="020F0502020204030204" pitchFamily="34" charset="0"/>
              </a:rPr>
              <a:t>1,</a:t>
            </a:r>
            <a:r>
              <a:rPr lang="en-US" altLang="zh-CN" sz="2000" dirty="0">
                <a:latin typeface="Franklin Gothic Medium Cond" panose="020B0606030402020204" pitchFamily="34" charset="0"/>
                <a:cs typeface="Calibri" panose="020F0502020204030204" pitchFamily="34" charset="0"/>
              </a:rPr>
              <a:t> β</a:t>
            </a:r>
            <a:r>
              <a:rPr lang="en-US" altLang="zh-CN" sz="2000" baseline="-25000" dirty="0">
                <a:latin typeface="Franklin Gothic Medium Cond" panose="020B0606030402020204" pitchFamily="34" charset="0"/>
                <a:cs typeface="Calibri" panose="020F0502020204030204" pitchFamily="34" charset="0"/>
              </a:rPr>
              <a:t>2,…,</a:t>
            </a:r>
            <a:r>
              <a:rPr lang="en-US" altLang="zh-CN" sz="2000" dirty="0">
                <a:latin typeface="Franklin Gothic Medium Cond" panose="020B0606030402020204" pitchFamily="34" charset="0"/>
                <a:cs typeface="Calibri" panose="020F0502020204030204" pitchFamily="34" charset="0"/>
              </a:rPr>
              <a:t> β</a:t>
            </a:r>
            <a:r>
              <a:rPr lang="en-US" altLang="zh-CN" sz="2000" baseline="-25000" dirty="0">
                <a:latin typeface="Franklin Gothic Medium Cond" panose="020B0606030402020204" pitchFamily="34" charset="0"/>
                <a:cs typeface="Calibri" panose="020F0502020204030204" pitchFamily="34" charset="0"/>
              </a:rPr>
              <a:t>p </a:t>
            </a:r>
            <a:r>
              <a:rPr lang="en-US" altLang="zh-CN" sz="2000" cap="none" dirty="0">
                <a:latin typeface="Franklin Gothic Medium Cond" panose="020B0606030402020204" pitchFamily="34" charset="0"/>
                <a:cs typeface="Calibri" panose="020F0502020204030204" pitchFamily="34" charset="0"/>
              </a:rPr>
              <a:t>In the equation and they are calculated using ordinary least squares </a:t>
            </a:r>
            <a:r>
              <a:rPr lang="en-US" altLang="zh-CN" sz="2000" dirty="0">
                <a:latin typeface="Franklin Gothic Medium Cond" panose="020B0606030402020204" pitchFamily="34" charset="0"/>
                <a:cs typeface="Calibri" panose="020F0502020204030204" pitchFamily="34" charset="0"/>
              </a:rPr>
              <a:t>(</a:t>
            </a:r>
            <a:r>
              <a:rPr lang="en-US" altLang="zh-CN" sz="2000" dirty="0" err="1">
                <a:latin typeface="Franklin Gothic Medium Cond" panose="020B0606030402020204" pitchFamily="34" charset="0"/>
                <a:cs typeface="Calibri" panose="020F0502020204030204" pitchFamily="34" charset="0"/>
              </a:rPr>
              <a:t>ols</a:t>
            </a:r>
            <a:r>
              <a:rPr lang="en-US" altLang="zh-CN" sz="2000" dirty="0">
                <a:latin typeface="Franklin Gothic Medium Cond" panose="020B0606030402020204" pitchFamily="34" charset="0"/>
                <a:cs typeface="Calibri" panose="020F0502020204030204" pitchFamily="34" charset="0"/>
              </a:rPr>
              <a:t>).</a:t>
            </a:r>
          </a:p>
          <a:p>
            <a:pPr marL="273050" lvl="1" indent="-273050">
              <a:spcBef>
                <a:spcPts val="575"/>
              </a:spcBef>
              <a:buClr>
                <a:schemeClr val="accent1"/>
              </a:buClr>
            </a:pPr>
            <a:endParaRPr lang="en-US" altLang="zh-CN" sz="2000" dirty="0">
              <a:latin typeface="Franklin Gothic Medium Cond" panose="020B0606030402020204" pitchFamily="34" charset="0"/>
            </a:endParaRPr>
          </a:p>
          <a:p>
            <a:pPr marL="0" indent="0">
              <a:buNone/>
            </a:pPr>
            <a:r>
              <a:rPr lang="en-US" altLang="zh-CN" sz="2200" dirty="0">
                <a:latin typeface="Franklin Gothic Medium Cond" panose="020B0606030402020204" pitchFamily="34" charset="0"/>
              </a:rPr>
              <a:t>			</a:t>
            </a:r>
            <a:r>
              <a:rPr lang="en-US" altLang="zh-CN" sz="1800" dirty="0">
                <a:latin typeface="Franklin Gothic Medium Cond" panose="020B0606030402020204" pitchFamily="34" charset="0"/>
              </a:rPr>
              <a:t>Y = β</a:t>
            </a:r>
            <a:r>
              <a:rPr lang="en-US" altLang="zh-CN" sz="1800" baseline="-25000" dirty="0">
                <a:latin typeface="Franklin Gothic Medium Cond" panose="020B0606030402020204" pitchFamily="34" charset="0"/>
              </a:rPr>
              <a:t>0</a:t>
            </a:r>
            <a:r>
              <a:rPr lang="en-US" altLang="zh-CN" sz="1800" dirty="0">
                <a:latin typeface="Franklin Gothic Medium Cond" panose="020B0606030402020204" pitchFamily="34" charset="0"/>
              </a:rPr>
              <a:t>+β</a:t>
            </a:r>
            <a:r>
              <a:rPr lang="en-US" altLang="zh-CN" sz="1800" baseline="-25000" dirty="0">
                <a:latin typeface="Franklin Gothic Medium Cond" panose="020B0606030402020204" pitchFamily="34" charset="0"/>
              </a:rPr>
              <a:t>1</a:t>
            </a:r>
            <a:r>
              <a:rPr lang="en-US" altLang="zh-CN" sz="1800" dirty="0">
                <a:latin typeface="Franklin Gothic Medium Cond" panose="020B0606030402020204" pitchFamily="34" charset="0"/>
              </a:rPr>
              <a:t>X</a:t>
            </a:r>
            <a:r>
              <a:rPr lang="en-US" altLang="zh-CN" sz="1800" baseline="-25000" dirty="0">
                <a:latin typeface="Franklin Gothic Medium Cond" panose="020B0606030402020204" pitchFamily="34" charset="0"/>
              </a:rPr>
              <a:t>1 </a:t>
            </a:r>
            <a:r>
              <a:rPr lang="en-US" altLang="zh-CN" sz="1800" dirty="0">
                <a:latin typeface="Franklin Gothic Medium Cond" panose="020B0606030402020204" pitchFamily="34" charset="0"/>
              </a:rPr>
              <a:t>+ β</a:t>
            </a:r>
            <a:r>
              <a:rPr lang="en-US" altLang="zh-CN" sz="1800" baseline="-25000" dirty="0">
                <a:latin typeface="Franklin Gothic Medium Cond" panose="020B0606030402020204" pitchFamily="34" charset="0"/>
              </a:rPr>
              <a:t>2</a:t>
            </a:r>
            <a:r>
              <a:rPr lang="en-US" altLang="zh-CN" sz="1800" dirty="0">
                <a:latin typeface="Franklin Gothic Medium Cond" panose="020B0606030402020204" pitchFamily="34" charset="0"/>
              </a:rPr>
              <a:t>X</a:t>
            </a:r>
            <a:r>
              <a:rPr lang="en-US" altLang="zh-CN" sz="1800" baseline="-25000" dirty="0">
                <a:latin typeface="Franklin Gothic Medium Cond" panose="020B0606030402020204" pitchFamily="34" charset="0"/>
              </a:rPr>
              <a:t>2</a:t>
            </a:r>
            <a:r>
              <a:rPr lang="en-US" altLang="zh-CN" sz="1800" dirty="0">
                <a:latin typeface="Franklin Gothic Medium Cond" panose="020B0606030402020204" pitchFamily="34" charset="0"/>
              </a:rPr>
              <a:t> + …..+ β</a:t>
            </a:r>
            <a:r>
              <a:rPr lang="en-US" altLang="zh-CN" sz="1800" baseline="-25000" dirty="0" err="1">
                <a:latin typeface="Franklin Gothic Medium Cond" panose="020B0606030402020204" pitchFamily="34" charset="0"/>
              </a:rPr>
              <a:t>p</a:t>
            </a:r>
            <a:r>
              <a:rPr lang="en-US" altLang="zh-CN" sz="1800" dirty="0" err="1">
                <a:latin typeface="Franklin Gothic Medium Cond" panose="020B0606030402020204" pitchFamily="34" charset="0"/>
              </a:rPr>
              <a:t>X</a:t>
            </a:r>
            <a:r>
              <a:rPr lang="en-US" altLang="zh-CN" sz="1800" baseline="-25000" dirty="0" err="1">
                <a:latin typeface="Franklin Gothic Medium Cond" panose="020B0606030402020204" pitchFamily="34" charset="0"/>
              </a:rPr>
              <a:t>p</a:t>
            </a:r>
            <a:r>
              <a:rPr lang="en-US" altLang="zh-CN" sz="1800" baseline="-25000" dirty="0">
                <a:latin typeface="Franklin Gothic Medium Cond" panose="020B0606030402020204" pitchFamily="34" charset="0"/>
              </a:rPr>
              <a:t> </a:t>
            </a:r>
            <a:r>
              <a:rPr lang="en-US" altLang="zh-CN" sz="1800" dirty="0">
                <a:latin typeface="Franklin Gothic Medium Cond" panose="020B0606030402020204" pitchFamily="34" charset="0"/>
              </a:rPr>
              <a:t>+ error</a:t>
            </a:r>
          </a:p>
        </p:txBody>
      </p:sp>
    </p:spTree>
    <p:extLst>
      <p:ext uri="{BB962C8B-B14F-4D97-AF65-F5344CB8AC3E}">
        <p14:creationId xmlns:p14="http://schemas.microsoft.com/office/powerpoint/2010/main" val="2912322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DB2E6-87F6-4060-9B64-2ABE3AD093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85800"/>
            <a:ext cx="6398496" cy="1151965"/>
          </a:xfrm>
        </p:spPr>
        <p:txBody>
          <a:bodyPr>
            <a:normAutofit/>
          </a:bodyPr>
          <a:lstStyle/>
          <a:p>
            <a:r>
              <a:rPr lang="en-US" sz="4200"/>
              <a:t>Multiple Linear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32E1F4-5DB2-4829-A03F-E17AE7FEC34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4680" y="1697037"/>
            <a:ext cx="10698480" cy="3253625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b="1" dirty="0">
                <a:latin typeface="Franklin Gothic Medium Cond" panose="020B0606030402020204" pitchFamily="34" charset="0"/>
              </a:rPr>
              <a:t>Variable selection methods</a:t>
            </a:r>
          </a:p>
          <a:p>
            <a:pPr>
              <a:lnSpc>
                <a:spcPct val="110000"/>
              </a:lnSpc>
            </a:pPr>
            <a:r>
              <a:rPr lang="en-US" dirty="0">
                <a:latin typeface="Franklin Gothic Medium Cond" panose="020B0606030402020204" pitchFamily="34" charset="0"/>
              </a:rPr>
              <a:t>Forward selection</a:t>
            </a:r>
          </a:p>
          <a:p>
            <a:pPr marL="0" indent="0">
              <a:lnSpc>
                <a:spcPct val="110000"/>
              </a:lnSpc>
              <a:buNone/>
            </a:pPr>
            <a:endParaRPr lang="en-US" dirty="0">
              <a:latin typeface="Franklin Gothic Medium Cond" panose="020B0606030402020204" pitchFamily="34" charset="0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US" sz="1800" dirty="0" err="1">
                <a:latin typeface="Franklin Gothic Medium Cond" panose="020B0606030402020204" pitchFamily="34" charset="0"/>
                <a:cs typeface="Calibri" panose="020F0502020204030204" pitchFamily="34" charset="0"/>
              </a:rPr>
              <a:t>lm</a:t>
            </a:r>
            <a:r>
              <a:rPr lang="en-US" sz="1800" dirty="0">
                <a:latin typeface="Franklin Gothic Medium Cond" panose="020B0606030402020204" pitchFamily="34" charset="0"/>
                <a:cs typeface="Calibri" panose="020F0502020204030204" pitchFamily="34" charset="0"/>
              </a:rPr>
              <a:t>(formula = </a:t>
            </a:r>
            <a:r>
              <a:rPr lang="en-US" sz="1800" dirty="0" err="1">
                <a:latin typeface="Franklin Gothic Medium Cond" panose="020B0606030402020204" pitchFamily="34" charset="0"/>
                <a:cs typeface="Calibri" panose="020F0502020204030204" pitchFamily="34" charset="0"/>
              </a:rPr>
              <a:t>winPlacePerc</a:t>
            </a:r>
            <a:r>
              <a:rPr lang="en-US" sz="1800" dirty="0">
                <a:latin typeface="Franklin Gothic Medium Cond" panose="020B0606030402020204" pitchFamily="34" charset="0"/>
                <a:cs typeface="Calibri" panose="020F0502020204030204" pitchFamily="34" charset="0"/>
              </a:rPr>
              <a:t> ~ </a:t>
            </a:r>
            <a:r>
              <a:rPr lang="en-US" sz="1800" dirty="0" err="1">
                <a:latin typeface="Franklin Gothic Medium Cond" panose="020B0606030402020204" pitchFamily="34" charset="0"/>
                <a:cs typeface="Calibri" panose="020F0502020204030204" pitchFamily="34" charset="0"/>
              </a:rPr>
              <a:t>walkDistance</a:t>
            </a:r>
            <a:r>
              <a:rPr lang="en-US" sz="1800" dirty="0">
                <a:latin typeface="Franklin Gothic Medium Cond" panose="020B0606030402020204" pitchFamily="34" charset="0"/>
                <a:cs typeface="Calibri" panose="020F0502020204030204" pitchFamily="34" charset="0"/>
              </a:rPr>
              <a:t> + </a:t>
            </a:r>
            <a:r>
              <a:rPr lang="en-US" sz="1800" dirty="0" err="1">
                <a:latin typeface="Franklin Gothic Medium Cond" panose="020B0606030402020204" pitchFamily="34" charset="0"/>
                <a:cs typeface="Calibri" panose="020F0502020204030204" pitchFamily="34" charset="0"/>
              </a:rPr>
              <a:t>killPlace</a:t>
            </a:r>
            <a:r>
              <a:rPr lang="en-US" sz="1800" dirty="0">
                <a:latin typeface="Franklin Gothic Medium Cond" panose="020B0606030402020204" pitchFamily="34" charset="0"/>
                <a:cs typeface="Calibri" panose="020F0502020204030204" pitchFamily="34" charset="0"/>
              </a:rPr>
              <a:t> + </a:t>
            </a:r>
            <a:r>
              <a:rPr lang="en-US" sz="1800" dirty="0" err="1">
                <a:latin typeface="Franklin Gothic Medium Cond" panose="020B0606030402020204" pitchFamily="34" charset="0"/>
                <a:cs typeface="Calibri" panose="020F0502020204030204" pitchFamily="34" charset="0"/>
              </a:rPr>
              <a:t>killStreaks</a:t>
            </a:r>
            <a:r>
              <a:rPr lang="en-US" sz="1800" dirty="0">
                <a:latin typeface="Franklin Gothic Medium Cond" panose="020B0606030402020204" pitchFamily="34" charset="0"/>
                <a:cs typeface="Calibri" panose="020F0502020204030204" pitchFamily="34" charset="0"/>
              </a:rPr>
              <a:t> +  </a:t>
            </a:r>
            <a:r>
              <a:rPr lang="en-US" sz="1800" dirty="0" err="1">
                <a:latin typeface="Franklin Gothic Medium Cond" panose="020B0606030402020204" pitchFamily="34" charset="0"/>
                <a:cs typeface="Calibri" panose="020F0502020204030204" pitchFamily="34" charset="0"/>
              </a:rPr>
              <a:t>numGroups</a:t>
            </a:r>
            <a:r>
              <a:rPr lang="en-US" sz="1800" dirty="0">
                <a:latin typeface="Franklin Gothic Medium Cond" panose="020B0606030402020204" pitchFamily="34" charset="0"/>
                <a:cs typeface="Calibri" panose="020F0502020204030204" pitchFamily="34" charset="0"/>
              </a:rPr>
              <a:t> + </a:t>
            </a:r>
            <a:r>
              <a:rPr lang="en-US" sz="1800" dirty="0" err="1">
                <a:latin typeface="Franklin Gothic Medium Cond" panose="020B0606030402020204" pitchFamily="34" charset="0"/>
                <a:cs typeface="Calibri" panose="020F0502020204030204" pitchFamily="34" charset="0"/>
              </a:rPr>
              <a:t>matchDuration</a:t>
            </a:r>
            <a:r>
              <a:rPr lang="en-US" sz="1800" dirty="0">
                <a:latin typeface="Franklin Gothic Medium Cond" panose="020B0606030402020204" pitchFamily="34" charset="0"/>
                <a:cs typeface="Calibri" panose="020F0502020204030204" pitchFamily="34" charset="0"/>
              </a:rPr>
              <a:t> + kills + boosts + </a:t>
            </a:r>
            <a:r>
              <a:rPr lang="en-US" sz="1800" dirty="0" err="1">
                <a:latin typeface="Franklin Gothic Medium Cond" panose="020B0606030402020204" pitchFamily="34" charset="0"/>
                <a:cs typeface="Calibri" panose="020F0502020204030204" pitchFamily="34" charset="0"/>
              </a:rPr>
              <a:t>weaponsAcquired</a:t>
            </a:r>
            <a:r>
              <a:rPr lang="en-US" sz="1800" dirty="0">
                <a:latin typeface="Franklin Gothic Medium Cond" panose="020B0606030402020204" pitchFamily="34" charset="0"/>
                <a:cs typeface="Calibri" panose="020F0502020204030204" pitchFamily="34" charset="0"/>
              </a:rPr>
              <a:t> + assists + DBNOs + heals + revives + </a:t>
            </a:r>
            <a:r>
              <a:rPr lang="en-US" sz="1800" dirty="0" err="1">
                <a:latin typeface="Franklin Gothic Medium Cond" panose="020B0606030402020204" pitchFamily="34" charset="0"/>
                <a:cs typeface="Calibri" panose="020F0502020204030204" pitchFamily="34" charset="0"/>
              </a:rPr>
              <a:t>killPoints</a:t>
            </a:r>
            <a:r>
              <a:rPr lang="en-US" sz="1800" dirty="0">
                <a:latin typeface="Franklin Gothic Medium Cond" panose="020B0606030402020204" pitchFamily="34" charset="0"/>
                <a:cs typeface="Calibri" panose="020F0502020204030204" pitchFamily="34" charset="0"/>
              </a:rPr>
              <a:t> + </a:t>
            </a:r>
            <a:r>
              <a:rPr lang="en-US" sz="1800" dirty="0" err="1">
                <a:latin typeface="Franklin Gothic Medium Cond" panose="020B0606030402020204" pitchFamily="34" charset="0"/>
                <a:cs typeface="Calibri" panose="020F0502020204030204" pitchFamily="34" charset="0"/>
              </a:rPr>
              <a:t>longestKill</a:t>
            </a:r>
            <a:r>
              <a:rPr lang="en-US" sz="1800" dirty="0">
                <a:latin typeface="Franklin Gothic Medium Cond" panose="020B0606030402020204" pitchFamily="34" charset="0"/>
                <a:cs typeface="Calibri" panose="020F0502020204030204" pitchFamily="34" charset="0"/>
              </a:rPr>
              <a:t> + </a:t>
            </a:r>
            <a:r>
              <a:rPr lang="en-US" sz="1800" dirty="0" err="1">
                <a:latin typeface="Franklin Gothic Medium Cond" panose="020B0606030402020204" pitchFamily="34" charset="0"/>
                <a:cs typeface="Calibri" panose="020F0502020204030204" pitchFamily="34" charset="0"/>
              </a:rPr>
              <a:t>headshotKills</a:t>
            </a:r>
            <a:r>
              <a:rPr lang="en-US" sz="1800" dirty="0">
                <a:latin typeface="Franklin Gothic Medium Cond" panose="020B0606030402020204" pitchFamily="34" charset="0"/>
                <a:cs typeface="Calibri" panose="020F0502020204030204" pitchFamily="34" charset="0"/>
              </a:rPr>
              <a:t> + </a:t>
            </a:r>
            <a:r>
              <a:rPr lang="en-US" sz="1800" dirty="0" err="1">
                <a:latin typeface="Franklin Gothic Medium Cond" panose="020B0606030402020204" pitchFamily="34" charset="0"/>
                <a:cs typeface="Calibri" panose="020F0502020204030204" pitchFamily="34" charset="0"/>
              </a:rPr>
              <a:t>damageDealt</a:t>
            </a:r>
            <a:r>
              <a:rPr lang="en-US" sz="1800" dirty="0">
                <a:latin typeface="Franklin Gothic Medium Cond" panose="020B0606030402020204" pitchFamily="34" charset="0"/>
                <a:cs typeface="Calibri" panose="020F0502020204030204" pitchFamily="34" charset="0"/>
              </a:rPr>
              <a:t> + </a:t>
            </a:r>
            <a:r>
              <a:rPr lang="en-US" sz="1800" dirty="0" err="1">
                <a:latin typeface="Franklin Gothic Medium Cond" panose="020B0606030402020204" pitchFamily="34" charset="0"/>
                <a:cs typeface="Calibri" panose="020F0502020204030204" pitchFamily="34" charset="0"/>
              </a:rPr>
              <a:t>swimDistance</a:t>
            </a:r>
            <a:r>
              <a:rPr lang="en-US" sz="1800" dirty="0">
                <a:latin typeface="Franklin Gothic Medium Cond" panose="020B0606030402020204" pitchFamily="34" charset="0"/>
                <a:cs typeface="Calibri" panose="020F0502020204030204" pitchFamily="34" charset="0"/>
              </a:rPr>
              <a:t>, data = </a:t>
            </a:r>
            <a:r>
              <a:rPr lang="en-US" sz="1800" dirty="0" err="1">
                <a:latin typeface="Franklin Gothic Medium Cond" panose="020B0606030402020204" pitchFamily="34" charset="0"/>
                <a:cs typeface="Calibri" panose="020F0502020204030204" pitchFamily="34" charset="0"/>
              </a:rPr>
              <a:t>train_df</a:t>
            </a:r>
            <a:r>
              <a:rPr lang="en-US" sz="1800" dirty="0">
                <a:latin typeface="Franklin Gothic Medium Cond" panose="020B0606030402020204" pitchFamily="34" charset="0"/>
                <a:cs typeface="Calibri" panose="020F0502020204030204" pitchFamily="34" charset="0"/>
              </a:rPr>
              <a:t>)</a:t>
            </a:r>
          </a:p>
          <a:p>
            <a:pPr marL="0" indent="0">
              <a:lnSpc>
                <a:spcPct val="110000"/>
              </a:lnSpc>
              <a:buNone/>
            </a:pPr>
            <a:endParaRPr lang="en-US" dirty="0">
              <a:latin typeface="Franklin Gothic Medium Cond" panose="020B06060304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9BB677-F627-4CF7-AE75-04FCA5D658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0400" y="4429760"/>
            <a:ext cx="6842760" cy="731203"/>
          </a:xfrm>
          <a:prstGeom prst="rect">
            <a:avLst/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4E00381-78AE-458E-BDB0-50B49D1311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0531" y="2151150"/>
            <a:ext cx="6802629" cy="912090"/>
          </a:xfrm>
          <a:prstGeom prst="rect">
            <a:avLst/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24047223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9">
            <a:extLst>
              <a:ext uri="{FF2B5EF4-FFF2-40B4-BE49-F238E27FC236}">
                <a16:creationId xmlns:a16="http://schemas.microsoft.com/office/drawing/2014/main" id="{90A9C49B-76D8-4E9B-B430-D1ADF40F1C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23" name="Rectangle 11">
            <a:extLst>
              <a:ext uri="{FF2B5EF4-FFF2-40B4-BE49-F238E27FC236}">
                <a16:creationId xmlns:a16="http://schemas.microsoft.com/office/drawing/2014/main" id="{F88A5712-2FE0-4DD4-BDC6-099EA378A0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1979952" cy="6644081"/>
          </a:xfrm>
          <a:prstGeom prst="rect">
            <a:avLst/>
          </a:prstGeom>
          <a:ln>
            <a:noFill/>
          </a:ln>
          <a:effectLst>
            <a:outerShdw blurRad="98425" dist="76200" dir="4380000" algn="tl" rotWithShape="0">
              <a:srgbClr val="000000">
                <a:alpha val="68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Freeform 9">
            <a:extLst>
              <a:ext uri="{FF2B5EF4-FFF2-40B4-BE49-F238E27FC236}">
                <a16:creationId xmlns:a16="http://schemas.microsoft.com/office/drawing/2014/main" id="{448E5503-E0F8-4B94-81A3-B1FA57623E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5397" y="0"/>
            <a:ext cx="11773291" cy="6419514"/>
          </a:xfrm>
          <a:custGeom>
            <a:avLst/>
            <a:gdLst/>
            <a:ahLst/>
            <a:cxnLst/>
            <a:rect l="l" t="t" r="r" b="b"/>
            <a:pathLst>
              <a:path w="11773291" h="6419514">
                <a:moveTo>
                  <a:pt x="11750059" y="0"/>
                </a:moveTo>
                <a:lnTo>
                  <a:pt x="11773291" y="6419514"/>
                </a:lnTo>
                <a:lnTo>
                  <a:pt x="0" y="6411047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5" name="Rectangle 15">
            <a:extLst>
              <a:ext uri="{FF2B5EF4-FFF2-40B4-BE49-F238E27FC236}">
                <a16:creationId xmlns:a16="http://schemas.microsoft.com/office/drawing/2014/main" id="{CE54F896-85E7-4403-9E37-1B004731F8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654296" cy="6380796"/>
          </a:xfrm>
          <a:prstGeom prst="rect">
            <a:avLst/>
          </a:pr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6000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6C084-F1B9-4DC5-BE44-396E1C8707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2" y="685800"/>
            <a:ext cx="3381946" cy="4846967"/>
          </a:xfrm>
        </p:spPr>
        <p:txBody>
          <a:bodyPr>
            <a:normAutofit/>
          </a:bodyPr>
          <a:lstStyle/>
          <a:p>
            <a:r>
              <a:rPr lang="en-US" sz="4800">
                <a:solidFill>
                  <a:srgbClr val="FFFFFF"/>
                </a:solidFill>
              </a:rPr>
              <a:t>Agenda</a:t>
            </a:r>
          </a:p>
        </p:txBody>
      </p:sp>
      <p:graphicFrame>
        <p:nvGraphicFramePr>
          <p:cNvPr id="26" name="Content Placeholder 2">
            <a:extLst>
              <a:ext uri="{FF2B5EF4-FFF2-40B4-BE49-F238E27FC236}">
                <a16:creationId xmlns:a16="http://schemas.microsoft.com/office/drawing/2014/main" id="{B3FA5813-8EC0-454D-8824-84473D1F46AC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3203089790"/>
              </p:ext>
            </p:extLst>
          </p:nvPr>
        </p:nvGraphicFramePr>
        <p:xfrm>
          <a:off x="5294108" y="685800"/>
          <a:ext cx="5759656" cy="48469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3262854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DB2E6-87F6-4060-9B64-2ABE3AD093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85800"/>
            <a:ext cx="6398496" cy="1151965"/>
          </a:xfrm>
        </p:spPr>
        <p:txBody>
          <a:bodyPr>
            <a:normAutofit/>
          </a:bodyPr>
          <a:lstStyle/>
          <a:p>
            <a:r>
              <a:rPr lang="en-US" sz="4200"/>
              <a:t>Multiple Linear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32E1F4-5DB2-4829-A03F-E17AE7FEC34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89280" y="1600570"/>
            <a:ext cx="10795000" cy="3301609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b="1" dirty="0">
                <a:latin typeface="Franklin Gothic Medium Cond" panose="020B0606030402020204" pitchFamily="34" charset="0"/>
              </a:rPr>
              <a:t>Variable selection methods</a:t>
            </a:r>
          </a:p>
          <a:p>
            <a:pPr>
              <a:lnSpc>
                <a:spcPct val="110000"/>
              </a:lnSpc>
            </a:pPr>
            <a:r>
              <a:rPr lang="en-US" dirty="0">
                <a:latin typeface="Franklin Gothic Medium Cond" panose="020B0606030402020204" pitchFamily="34" charset="0"/>
              </a:rPr>
              <a:t>Backward selection</a:t>
            </a:r>
          </a:p>
          <a:p>
            <a:pPr marL="0" indent="0">
              <a:lnSpc>
                <a:spcPct val="110000"/>
              </a:lnSpc>
              <a:buNone/>
            </a:pPr>
            <a:endParaRPr lang="en-US" sz="1400" dirty="0">
              <a:latin typeface="Franklin Gothic Medium Cond" panose="020B060603040202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US" sz="1800" dirty="0" err="1">
                <a:latin typeface="Franklin Gothic Medium Cond" panose="020B0606030402020204" pitchFamily="34" charset="0"/>
                <a:cs typeface="Calibri" panose="020F0502020204030204" pitchFamily="34" charset="0"/>
              </a:rPr>
              <a:t>lm</a:t>
            </a:r>
            <a:r>
              <a:rPr lang="en-US" sz="1800" dirty="0">
                <a:latin typeface="Franklin Gothic Medium Cond" panose="020B0606030402020204" pitchFamily="34" charset="0"/>
                <a:cs typeface="Calibri" panose="020F0502020204030204" pitchFamily="34" charset="0"/>
              </a:rPr>
              <a:t>(formula = </a:t>
            </a:r>
            <a:r>
              <a:rPr lang="en-US" sz="1800" dirty="0" err="1">
                <a:latin typeface="Franklin Gothic Medium Cond" panose="020B0606030402020204" pitchFamily="34" charset="0"/>
                <a:cs typeface="Calibri" panose="020F0502020204030204" pitchFamily="34" charset="0"/>
              </a:rPr>
              <a:t>winPlacePerc</a:t>
            </a:r>
            <a:r>
              <a:rPr lang="en-US" sz="1800" dirty="0">
                <a:latin typeface="Franklin Gothic Medium Cond" panose="020B0606030402020204" pitchFamily="34" charset="0"/>
                <a:cs typeface="Calibri" panose="020F0502020204030204" pitchFamily="34" charset="0"/>
              </a:rPr>
              <a:t> ~ assists + boosts + </a:t>
            </a:r>
            <a:r>
              <a:rPr lang="en-US" sz="1800" dirty="0" err="1">
                <a:latin typeface="Franklin Gothic Medium Cond" panose="020B0606030402020204" pitchFamily="34" charset="0"/>
                <a:cs typeface="Calibri" panose="020F0502020204030204" pitchFamily="34" charset="0"/>
              </a:rPr>
              <a:t>damageDealt</a:t>
            </a:r>
            <a:r>
              <a:rPr lang="en-US" sz="1800" dirty="0">
                <a:latin typeface="Franklin Gothic Medium Cond" panose="020B0606030402020204" pitchFamily="34" charset="0"/>
                <a:cs typeface="Calibri" panose="020F0502020204030204" pitchFamily="34" charset="0"/>
              </a:rPr>
              <a:t> + DBNOs + </a:t>
            </a:r>
            <a:r>
              <a:rPr lang="en-US" sz="1800" dirty="0" err="1">
                <a:latin typeface="Franklin Gothic Medium Cond" panose="020B0606030402020204" pitchFamily="34" charset="0"/>
                <a:cs typeface="Calibri" panose="020F0502020204030204" pitchFamily="34" charset="0"/>
              </a:rPr>
              <a:t>headshotKills</a:t>
            </a:r>
            <a:r>
              <a:rPr lang="en-US" sz="1800" dirty="0">
                <a:latin typeface="Franklin Gothic Medium Cond" panose="020B0606030402020204" pitchFamily="34" charset="0"/>
                <a:cs typeface="Calibri" panose="020F0502020204030204" pitchFamily="34" charset="0"/>
              </a:rPr>
              <a:t> + heals + </a:t>
            </a:r>
            <a:r>
              <a:rPr lang="en-US" sz="1800" dirty="0" err="1">
                <a:latin typeface="Franklin Gothic Medium Cond" panose="020B0606030402020204" pitchFamily="34" charset="0"/>
                <a:cs typeface="Calibri" panose="020F0502020204030204" pitchFamily="34" charset="0"/>
              </a:rPr>
              <a:t>killPlace</a:t>
            </a:r>
            <a:r>
              <a:rPr lang="en-US" sz="1800" dirty="0">
                <a:latin typeface="Franklin Gothic Medium Cond" panose="020B0606030402020204" pitchFamily="34" charset="0"/>
                <a:cs typeface="Calibri" panose="020F0502020204030204" pitchFamily="34" charset="0"/>
              </a:rPr>
              <a:t> + </a:t>
            </a:r>
            <a:r>
              <a:rPr lang="en-US" sz="1800" dirty="0" err="1">
                <a:latin typeface="Franklin Gothic Medium Cond" panose="020B0606030402020204" pitchFamily="34" charset="0"/>
                <a:cs typeface="Calibri" panose="020F0502020204030204" pitchFamily="34" charset="0"/>
              </a:rPr>
              <a:t>killPoints</a:t>
            </a:r>
            <a:r>
              <a:rPr lang="en-US" sz="1800" dirty="0">
                <a:latin typeface="Franklin Gothic Medium Cond" panose="020B0606030402020204" pitchFamily="34" charset="0"/>
                <a:cs typeface="Calibri" panose="020F0502020204030204" pitchFamily="34" charset="0"/>
              </a:rPr>
              <a:t> + kills + </a:t>
            </a:r>
            <a:r>
              <a:rPr lang="en-US" sz="1800" dirty="0" err="1">
                <a:latin typeface="Franklin Gothic Medium Cond" panose="020B0606030402020204" pitchFamily="34" charset="0"/>
                <a:cs typeface="Calibri" panose="020F0502020204030204" pitchFamily="34" charset="0"/>
              </a:rPr>
              <a:t>killStreaks</a:t>
            </a:r>
            <a:r>
              <a:rPr lang="en-US" sz="1800" dirty="0">
                <a:latin typeface="Franklin Gothic Medium Cond" panose="020B0606030402020204" pitchFamily="34" charset="0"/>
                <a:cs typeface="Calibri" panose="020F0502020204030204" pitchFamily="34" charset="0"/>
              </a:rPr>
              <a:t> + </a:t>
            </a:r>
            <a:r>
              <a:rPr lang="en-US" sz="1800" dirty="0" err="1">
                <a:latin typeface="Franklin Gothic Medium Cond" panose="020B0606030402020204" pitchFamily="34" charset="0"/>
                <a:cs typeface="Calibri" panose="020F0502020204030204" pitchFamily="34" charset="0"/>
              </a:rPr>
              <a:t>longestKill</a:t>
            </a:r>
            <a:r>
              <a:rPr lang="en-US" sz="1800" dirty="0">
                <a:latin typeface="Franklin Gothic Medium Cond" panose="020B0606030402020204" pitchFamily="34" charset="0"/>
                <a:cs typeface="Calibri" panose="020F0502020204030204" pitchFamily="34" charset="0"/>
              </a:rPr>
              <a:t> + </a:t>
            </a:r>
            <a:r>
              <a:rPr lang="en-US" sz="1800" dirty="0" err="1">
                <a:latin typeface="Franklin Gothic Medium Cond" panose="020B0606030402020204" pitchFamily="34" charset="0"/>
                <a:cs typeface="Calibri" panose="020F0502020204030204" pitchFamily="34" charset="0"/>
              </a:rPr>
              <a:t>matchDuration</a:t>
            </a:r>
            <a:r>
              <a:rPr lang="en-US" sz="1800" dirty="0">
                <a:latin typeface="Franklin Gothic Medium Cond" panose="020B0606030402020204" pitchFamily="34" charset="0"/>
                <a:cs typeface="Calibri" panose="020F0502020204030204" pitchFamily="34" charset="0"/>
              </a:rPr>
              <a:t> + </a:t>
            </a:r>
            <a:r>
              <a:rPr lang="en-US" sz="1800" dirty="0" err="1">
                <a:latin typeface="Franklin Gothic Medium Cond" panose="020B0606030402020204" pitchFamily="34" charset="0"/>
                <a:cs typeface="Calibri" panose="020F0502020204030204" pitchFamily="34" charset="0"/>
              </a:rPr>
              <a:t>numGroups</a:t>
            </a:r>
            <a:r>
              <a:rPr lang="en-US" sz="1800" dirty="0">
                <a:latin typeface="Franklin Gothic Medium Cond" panose="020B0606030402020204" pitchFamily="34" charset="0"/>
                <a:cs typeface="Calibri" panose="020F0502020204030204" pitchFamily="34" charset="0"/>
              </a:rPr>
              <a:t> + revives + </a:t>
            </a:r>
            <a:r>
              <a:rPr lang="en-US" sz="1800" dirty="0" err="1">
                <a:latin typeface="Franklin Gothic Medium Cond" panose="020B0606030402020204" pitchFamily="34" charset="0"/>
                <a:cs typeface="Calibri" panose="020F0502020204030204" pitchFamily="34" charset="0"/>
              </a:rPr>
              <a:t>swimDistance</a:t>
            </a:r>
            <a:r>
              <a:rPr lang="en-US" sz="1800" dirty="0">
                <a:latin typeface="Franklin Gothic Medium Cond" panose="020B0606030402020204" pitchFamily="34" charset="0"/>
                <a:cs typeface="Calibri" panose="020F0502020204030204" pitchFamily="34" charset="0"/>
              </a:rPr>
              <a:t> + </a:t>
            </a:r>
            <a:r>
              <a:rPr lang="en-US" sz="1800" dirty="0" err="1">
                <a:latin typeface="Franklin Gothic Medium Cond" panose="020B0606030402020204" pitchFamily="34" charset="0"/>
                <a:cs typeface="Calibri" panose="020F0502020204030204" pitchFamily="34" charset="0"/>
              </a:rPr>
              <a:t>walkDistance</a:t>
            </a:r>
            <a:r>
              <a:rPr lang="en-US" sz="1800" dirty="0">
                <a:latin typeface="Franklin Gothic Medium Cond" panose="020B0606030402020204" pitchFamily="34" charset="0"/>
                <a:cs typeface="Calibri" panose="020F0502020204030204" pitchFamily="34" charset="0"/>
              </a:rPr>
              <a:t> + </a:t>
            </a:r>
            <a:r>
              <a:rPr lang="en-US" sz="1800" dirty="0" err="1">
                <a:latin typeface="Franklin Gothic Medium Cond" panose="020B0606030402020204" pitchFamily="34" charset="0"/>
                <a:cs typeface="Calibri" panose="020F0502020204030204" pitchFamily="34" charset="0"/>
              </a:rPr>
              <a:t>weaponsAcquired</a:t>
            </a:r>
            <a:r>
              <a:rPr lang="en-US" sz="1800" dirty="0">
                <a:latin typeface="Franklin Gothic Medium Cond" panose="020B0606030402020204" pitchFamily="34" charset="0"/>
                <a:cs typeface="Calibri" panose="020F0502020204030204" pitchFamily="34" charset="0"/>
              </a:rPr>
              <a:t>, data = </a:t>
            </a:r>
            <a:r>
              <a:rPr lang="en-US" sz="1800" dirty="0" err="1">
                <a:latin typeface="Franklin Gothic Medium Cond" panose="020B0606030402020204" pitchFamily="34" charset="0"/>
                <a:cs typeface="Calibri" panose="020F0502020204030204" pitchFamily="34" charset="0"/>
              </a:rPr>
              <a:t>train_df</a:t>
            </a:r>
            <a:r>
              <a:rPr lang="en-US" sz="1800" dirty="0">
                <a:latin typeface="Franklin Gothic Medium Cond" panose="020B0606030402020204" pitchFamily="34" charset="0"/>
                <a:cs typeface="Calibri" panose="020F0502020204030204" pitchFamily="34" charset="0"/>
              </a:rPr>
              <a:t>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9678A7A-3BA8-4A77-9C79-92D4374D95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1078" y="4490720"/>
            <a:ext cx="7165844" cy="723785"/>
          </a:xfrm>
          <a:prstGeom prst="rect">
            <a:avLst/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2F1C703-CB57-4C8E-B3BF-8A8BB30C3C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200" y="2226951"/>
            <a:ext cx="7117080" cy="850159"/>
          </a:xfrm>
          <a:prstGeom prst="rect">
            <a:avLst/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18140586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DB2E6-87F6-4060-9B64-2ABE3AD093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85800"/>
            <a:ext cx="6398496" cy="1151965"/>
          </a:xfrm>
        </p:spPr>
        <p:txBody>
          <a:bodyPr>
            <a:normAutofit/>
          </a:bodyPr>
          <a:lstStyle/>
          <a:p>
            <a:r>
              <a:rPr lang="en-US" sz="4200"/>
              <a:t>Multiple Linear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32E1F4-5DB2-4829-A03F-E17AE7FEC34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5801" y="1658443"/>
            <a:ext cx="10556240" cy="3304425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b="1" dirty="0">
                <a:latin typeface="Franklin Gothic Medium Cond" panose="020B0606030402020204" pitchFamily="34" charset="0"/>
              </a:rPr>
              <a:t>Variable selection methods</a:t>
            </a:r>
          </a:p>
          <a:p>
            <a:pPr>
              <a:lnSpc>
                <a:spcPct val="110000"/>
              </a:lnSpc>
            </a:pPr>
            <a:r>
              <a:rPr lang="en-US" dirty="0">
                <a:latin typeface="Franklin Gothic Medium Cond" panose="020B0606030402020204" pitchFamily="34" charset="0"/>
              </a:rPr>
              <a:t>Stepwise selection</a:t>
            </a:r>
            <a:endParaRPr lang="en-US" sz="1400" dirty="0">
              <a:latin typeface="Franklin Gothic Medium Cond" panose="020B060603040202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110000"/>
              </a:lnSpc>
              <a:buNone/>
            </a:pPr>
            <a:endParaRPr lang="en-US" sz="1400" dirty="0">
              <a:latin typeface="Franklin Gothic Medium Cond" panose="020B060603040202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US" sz="1900" dirty="0" err="1">
                <a:latin typeface="Franklin Gothic Medium Cond" panose="020B0606030402020204" pitchFamily="34" charset="0"/>
                <a:cs typeface="Calibri" panose="020F0502020204030204" pitchFamily="34" charset="0"/>
              </a:rPr>
              <a:t>lm</a:t>
            </a:r>
            <a:r>
              <a:rPr lang="en-US" sz="1900" dirty="0">
                <a:latin typeface="Franklin Gothic Medium Cond" panose="020B0606030402020204" pitchFamily="34" charset="0"/>
                <a:cs typeface="Calibri" panose="020F0502020204030204" pitchFamily="34" charset="0"/>
              </a:rPr>
              <a:t>(formula = </a:t>
            </a:r>
            <a:r>
              <a:rPr lang="en-US" sz="1900" dirty="0" err="1">
                <a:latin typeface="Franklin Gothic Medium Cond" panose="020B0606030402020204" pitchFamily="34" charset="0"/>
                <a:cs typeface="Calibri" panose="020F0502020204030204" pitchFamily="34" charset="0"/>
              </a:rPr>
              <a:t>winPlacePerc</a:t>
            </a:r>
            <a:r>
              <a:rPr lang="en-US" sz="1900" dirty="0">
                <a:latin typeface="Franklin Gothic Medium Cond" panose="020B0606030402020204" pitchFamily="34" charset="0"/>
                <a:cs typeface="Calibri" panose="020F0502020204030204" pitchFamily="34" charset="0"/>
              </a:rPr>
              <a:t> ~ </a:t>
            </a:r>
            <a:r>
              <a:rPr lang="en-US" sz="1900" dirty="0" err="1">
                <a:latin typeface="Franklin Gothic Medium Cond" panose="020B0606030402020204" pitchFamily="34" charset="0"/>
                <a:cs typeface="Calibri" panose="020F0502020204030204" pitchFamily="34" charset="0"/>
              </a:rPr>
              <a:t>walkDistance</a:t>
            </a:r>
            <a:r>
              <a:rPr lang="en-US" sz="1900" dirty="0">
                <a:latin typeface="Franklin Gothic Medium Cond" panose="020B0606030402020204" pitchFamily="34" charset="0"/>
                <a:cs typeface="Calibri" panose="020F0502020204030204" pitchFamily="34" charset="0"/>
              </a:rPr>
              <a:t> + </a:t>
            </a:r>
            <a:r>
              <a:rPr lang="en-US" sz="1900" dirty="0" err="1">
                <a:latin typeface="Franklin Gothic Medium Cond" panose="020B0606030402020204" pitchFamily="34" charset="0"/>
                <a:cs typeface="Calibri" panose="020F0502020204030204" pitchFamily="34" charset="0"/>
              </a:rPr>
              <a:t>killPlace</a:t>
            </a:r>
            <a:r>
              <a:rPr lang="en-US" sz="1900" dirty="0">
                <a:latin typeface="Franklin Gothic Medium Cond" panose="020B0606030402020204" pitchFamily="34" charset="0"/>
                <a:cs typeface="Calibri" panose="020F0502020204030204" pitchFamily="34" charset="0"/>
              </a:rPr>
              <a:t> + </a:t>
            </a:r>
            <a:r>
              <a:rPr lang="en-US" sz="1900" dirty="0" err="1">
                <a:latin typeface="Franklin Gothic Medium Cond" panose="020B0606030402020204" pitchFamily="34" charset="0"/>
                <a:cs typeface="Calibri" panose="020F0502020204030204" pitchFamily="34" charset="0"/>
              </a:rPr>
              <a:t>killStreaks</a:t>
            </a:r>
            <a:r>
              <a:rPr lang="en-US" sz="1900" dirty="0">
                <a:latin typeface="Franklin Gothic Medium Cond" panose="020B0606030402020204" pitchFamily="34" charset="0"/>
                <a:cs typeface="Calibri" panose="020F0502020204030204" pitchFamily="34" charset="0"/>
              </a:rPr>
              <a:t> + </a:t>
            </a:r>
            <a:r>
              <a:rPr lang="en-US" sz="1900" dirty="0" err="1">
                <a:latin typeface="Franklin Gothic Medium Cond" panose="020B0606030402020204" pitchFamily="34" charset="0"/>
                <a:cs typeface="Calibri" panose="020F0502020204030204" pitchFamily="34" charset="0"/>
              </a:rPr>
              <a:t>numGroups</a:t>
            </a:r>
            <a:r>
              <a:rPr lang="en-US" sz="1900" dirty="0">
                <a:latin typeface="Franklin Gothic Medium Cond" panose="020B0606030402020204" pitchFamily="34" charset="0"/>
                <a:cs typeface="Calibri" panose="020F0502020204030204" pitchFamily="34" charset="0"/>
              </a:rPr>
              <a:t> + </a:t>
            </a:r>
            <a:r>
              <a:rPr lang="en-US" sz="1900" dirty="0" err="1">
                <a:latin typeface="Franklin Gothic Medium Cond" panose="020B0606030402020204" pitchFamily="34" charset="0"/>
                <a:cs typeface="Calibri" panose="020F0502020204030204" pitchFamily="34" charset="0"/>
              </a:rPr>
              <a:t>matchDuration</a:t>
            </a:r>
            <a:r>
              <a:rPr lang="en-US" sz="1900" dirty="0">
                <a:latin typeface="Franklin Gothic Medium Cond" panose="020B0606030402020204" pitchFamily="34" charset="0"/>
                <a:cs typeface="Calibri" panose="020F0502020204030204" pitchFamily="34" charset="0"/>
              </a:rPr>
              <a:t> + kills + boosts + </a:t>
            </a:r>
            <a:r>
              <a:rPr lang="en-US" sz="1900" dirty="0" err="1">
                <a:latin typeface="Franklin Gothic Medium Cond" panose="020B0606030402020204" pitchFamily="34" charset="0"/>
                <a:cs typeface="Calibri" panose="020F0502020204030204" pitchFamily="34" charset="0"/>
              </a:rPr>
              <a:t>weaponsAcquired</a:t>
            </a:r>
            <a:r>
              <a:rPr lang="en-US" sz="1900" dirty="0">
                <a:latin typeface="Franklin Gothic Medium Cond" panose="020B0606030402020204" pitchFamily="34" charset="0"/>
                <a:cs typeface="Calibri" panose="020F0502020204030204" pitchFamily="34" charset="0"/>
              </a:rPr>
              <a:t> + assists + DBNOs + heals + revives + </a:t>
            </a:r>
            <a:r>
              <a:rPr lang="en-US" sz="1900" dirty="0" err="1">
                <a:latin typeface="Franklin Gothic Medium Cond" panose="020B0606030402020204" pitchFamily="34" charset="0"/>
                <a:cs typeface="Calibri" panose="020F0502020204030204" pitchFamily="34" charset="0"/>
              </a:rPr>
              <a:t>killPoints</a:t>
            </a:r>
            <a:r>
              <a:rPr lang="en-US" sz="1900" dirty="0">
                <a:latin typeface="Franklin Gothic Medium Cond" panose="020B0606030402020204" pitchFamily="34" charset="0"/>
                <a:cs typeface="Calibri" panose="020F0502020204030204" pitchFamily="34" charset="0"/>
              </a:rPr>
              <a:t> + </a:t>
            </a:r>
            <a:r>
              <a:rPr lang="en-US" sz="1900" dirty="0" err="1">
                <a:latin typeface="Franklin Gothic Medium Cond" panose="020B0606030402020204" pitchFamily="34" charset="0"/>
                <a:cs typeface="Calibri" panose="020F0502020204030204" pitchFamily="34" charset="0"/>
              </a:rPr>
              <a:t>longestKill</a:t>
            </a:r>
            <a:r>
              <a:rPr lang="en-US" sz="1900" dirty="0">
                <a:latin typeface="Franklin Gothic Medium Cond" panose="020B0606030402020204" pitchFamily="34" charset="0"/>
                <a:cs typeface="Calibri" panose="020F0502020204030204" pitchFamily="34" charset="0"/>
              </a:rPr>
              <a:t> + </a:t>
            </a:r>
            <a:r>
              <a:rPr lang="en-US" sz="1900" dirty="0" err="1">
                <a:latin typeface="Franklin Gothic Medium Cond" panose="020B0606030402020204" pitchFamily="34" charset="0"/>
                <a:cs typeface="Calibri" panose="020F0502020204030204" pitchFamily="34" charset="0"/>
              </a:rPr>
              <a:t>headshotKills</a:t>
            </a:r>
            <a:r>
              <a:rPr lang="en-US" sz="1900" dirty="0">
                <a:latin typeface="Franklin Gothic Medium Cond" panose="020B0606030402020204" pitchFamily="34" charset="0"/>
                <a:cs typeface="Calibri" panose="020F0502020204030204" pitchFamily="34" charset="0"/>
              </a:rPr>
              <a:t> + </a:t>
            </a:r>
            <a:r>
              <a:rPr lang="en-US" sz="1900" dirty="0" err="1">
                <a:latin typeface="Franklin Gothic Medium Cond" panose="020B0606030402020204" pitchFamily="34" charset="0"/>
                <a:cs typeface="Calibri" panose="020F0502020204030204" pitchFamily="34" charset="0"/>
              </a:rPr>
              <a:t>damageDealt</a:t>
            </a:r>
            <a:r>
              <a:rPr lang="en-US" sz="1900" dirty="0">
                <a:latin typeface="Franklin Gothic Medium Cond" panose="020B0606030402020204" pitchFamily="34" charset="0"/>
                <a:cs typeface="Calibri" panose="020F0502020204030204" pitchFamily="34" charset="0"/>
              </a:rPr>
              <a:t> + </a:t>
            </a:r>
            <a:r>
              <a:rPr lang="en-US" sz="1900" dirty="0" err="1">
                <a:latin typeface="Franklin Gothic Medium Cond" panose="020B0606030402020204" pitchFamily="34" charset="0"/>
                <a:cs typeface="Calibri" panose="020F0502020204030204" pitchFamily="34" charset="0"/>
              </a:rPr>
              <a:t>swimDistance</a:t>
            </a:r>
            <a:r>
              <a:rPr lang="en-US" sz="1900" dirty="0">
                <a:latin typeface="Franklin Gothic Medium Cond" panose="020B0606030402020204" pitchFamily="34" charset="0"/>
                <a:cs typeface="Calibri" panose="020F0502020204030204" pitchFamily="34" charset="0"/>
              </a:rPr>
              <a:t>, data = </a:t>
            </a:r>
            <a:r>
              <a:rPr lang="en-US" sz="1900" dirty="0" err="1">
                <a:latin typeface="Franklin Gothic Medium Cond" panose="020B0606030402020204" pitchFamily="34" charset="0"/>
                <a:cs typeface="Calibri" panose="020F0502020204030204" pitchFamily="34" charset="0"/>
              </a:rPr>
              <a:t>train_df</a:t>
            </a:r>
            <a:r>
              <a:rPr lang="en-US" sz="1900" dirty="0">
                <a:latin typeface="Franklin Gothic Medium Cond" panose="020B0606030402020204" pitchFamily="34" charset="0"/>
                <a:cs typeface="Calibri" panose="020F0502020204030204" pitchFamily="34" charset="0"/>
              </a:rPr>
              <a:t>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C6CE01-F837-4032-B492-B2FDD6CA57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9086" y="4624871"/>
            <a:ext cx="6759954" cy="675994"/>
          </a:xfrm>
          <a:prstGeom prst="rect">
            <a:avLst/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711EC0F-E801-4360-A7FB-6F4946221C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6450" y="2322517"/>
            <a:ext cx="6865225" cy="735643"/>
          </a:xfrm>
          <a:prstGeom prst="rect">
            <a:avLst/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20309394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6A6FB5-20D4-4B0C-80A4-AABC60F4F3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841" y="243840"/>
            <a:ext cx="10396882" cy="1151965"/>
          </a:xfrm>
        </p:spPr>
        <p:txBody>
          <a:bodyPr/>
          <a:lstStyle/>
          <a:p>
            <a:r>
              <a:rPr lang="en-US" dirty="0"/>
              <a:t>Multiple linear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48FEED-5962-4810-A30E-2E256FA8B41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5800" y="1300480"/>
            <a:ext cx="10394707" cy="40741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u="sng" dirty="0">
                <a:latin typeface="Franklin Gothic Medium Cond" panose="020B0606030402020204" pitchFamily="34" charset="0"/>
              </a:rPr>
              <a:t>Assumptions</a:t>
            </a:r>
          </a:p>
          <a:p>
            <a:r>
              <a:rPr lang="en-US" sz="1900" b="1" dirty="0">
                <a:latin typeface="Franklin Gothic Medium Cond" panose="020B0606030402020204" pitchFamily="34" charset="0"/>
              </a:rPr>
              <a:t>Normality</a:t>
            </a:r>
          </a:p>
          <a:p>
            <a:pPr marL="0" indent="0">
              <a:buNone/>
            </a:pPr>
            <a:r>
              <a:rPr lang="en-US" sz="1900" cap="none" dirty="0">
                <a:latin typeface="Franklin Gothic Medium Cond" panose="020B0606030402020204" pitchFamily="34" charset="0"/>
                <a:cs typeface="Calibri" panose="020F0502020204030204" pitchFamily="34" charset="0"/>
              </a:rPr>
              <a:t>The residuals (errors) should be normally </a:t>
            </a:r>
          </a:p>
          <a:p>
            <a:pPr marL="0" indent="0">
              <a:buNone/>
            </a:pPr>
            <a:r>
              <a:rPr lang="en-US" sz="1900" cap="none" dirty="0">
                <a:latin typeface="Franklin Gothic Medium Cond" panose="020B0606030402020204" pitchFamily="34" charset="0"/>
                <a:cs typeface="Calibri" panose="020F0502020204030204" pitchFamily="34" charset="0"/>
              </a:rPr>
              <a:t>Distributed about the predicted </a:t>
            </a:r>
          </a:p>
          <a:p>
            <a:pPr marL="0" indent="0">
              <a:buNone/>
            </a:pPr>
            <a:r>
              <a:rPr lang="en-US" sz="1900" cap="none" dirty="0">
                <a:latin typeface="Franklin Gothic Medium Cond" panose="020B0606030402020204" pitchFamily="34" charset="0"/>
                <a:cs typeface="Calibri" panose="020F0502020204030204" pitchFamily="34" charset="0"/>
              </a:rPr>
              <a:t>Responses.</a:t>
            </a:r>
          </a:p>
          <a:p>
            <a:pPr marL="0" indent="0">
              <a:buNone/>
            </a:pPr>
            <a:endParaRPr lang="en-US" sz="1900" cap="none" dirty="0">
              <a:latin typeface="Franklin Gothic Medium Cond" panose="020B060603040202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sz="1900" cap="none" dirty="0">
                <a:latin typeface="Franklin Gothic Medium Cond" panose="020B0606030402020204" pitchFamily="34" charset="0"/>
                <a:cs typeface="Calibri" panose="020F0502020204030204" pitchFamily="34" charset="0"/>
              </a:rPr>
              <a:t>Two common methods to check this assumption include using: (a) a histogram (with a superimposed normal curve) and a Normal P-P Plot; or (b) a Normal Q-Q Plot of the studentized residuals.</a:t>
            </a:r>
          </a:p>
          <a:p>
            <a:pPr marL="0" indent="0">
              <a:buNone/>
            </a:pPr>
            <a:endParaRPr lang="en-US" cap="none" dirty="0">
              <a:latin typeface="Franklin Gothic Medium Cond" panose="020B06060304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B1259B-8346-4E76-84CF-2AAE39DD50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9850" y="1483414"/>
            <a:ext cx="6986350" cy="2632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5651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6A6FB5-20D4-4B0C-80A4-AABC60F4F3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6354" y="571500"/>
            <a:ext cx="4526328" cy="1266265"/>
          </a:xfrm>
        </p:spPr>
        <p:txBody>
          <a:bodyPr>
            <a:normAutofit/>
          </a:bodyPr>
          <a:lstStyle/>
          <a:p>
            <a:r>
              <a:rPr lang="en-US" sz="4100"/>
              <a:t>Multiple linear regression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3EAA9962-9F66-450B-A4B2-35EBDDDD4A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708" y="842102"/>
            <a:ext cx="5099864" cy="3914145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48FEED-5962-4810-A30E-2E256FA8B41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551610" y="2071048"/>
            <a:ext cx="4531072" cy="3072290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b="1" u="sng" dirty="0">
                <a:latin typeface="Franklin Gothic Medium Cond" panose="020B0606030402020204" pitchFamily="34" charset="0"/>
              </a:rPr>
              <a:t>Assumptions</a:t>
            </a:r>
          </a:p>
          <a:p>
            <a:r>
              <a:rPr lang="en-US" b="1" dirty="0">
                <a:latin typeface="Franklin Gothic Medium Cond" panose="020B0606030402020204" pitchFamily="34" charset="0"/>
              </a:rPr>
              <a:t>Linearity</a:t>
            </a:r>
          </a:p>
          <a:p>
            <a:pPr marL="0" indent="0">
              <a:buNone/>
            </a:pPr>
            <a:r>
              <a:rPr lang="en-US" sz="1800" cap="none" dirty="0">
                <a:latin typeface="Franklin Gothic Medium Cond" panose="020B0606030402020204" pitchFamily="34" charset="0"/>
                <a:cs typeface="Calibri" panose="020F0502020204030204" pitchFamily="34" charset="0"/>
              </a:rPr>
              <a:t>Linear relationship between the outcome variable and the independent variables.  </a:t>
            </a:r>
          </a:p>
          <a:p>
            <a:pPr marL="0" indent="0">
              <a:buNone/>
            </a:pPr>
            <a:r>
              <a:rPr lang="en-US" sz="1800" cap="none" dirty="0">
                <a:latin typeface="Franklin Gothic Medium Cond" panose="020B0606030402020204" pitchFamily="34" charset="0"/>
                <a:cs typeface="Calibri" panose="020F0502020204030204" pitchFamily="34" charset="0"/>
              </a:rPr>
              <a:t>Scatterplots can show whether there is a linear or curvilinear relationship </a:t>
            </a:r>
          </a:p>
        </p:txBody>
      </p:sp>
    </p:spTree>
    <p:extLst>
      <p:ext uri="{BB962C8B-B14F-4D97-AF65-F5344CB8AC3E}">
        <p14:creationId xmlns:p14="http://schemas.microsoft.com/office/powerpoint/2010/main" val="22898215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6A6FB5-20D4-4B0C-80A4-AABC60F4F3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441" y="467361"/>
            <a:ext cx="10396882" cy="1084730"/>
          </a:xfrm>
        </p:spPr>
        <p:txBody>
          <a:bodyPr/>
          <a:lstStyle/>
          <a:p>
            <a:r>
              <a:rPr lang="en-US" dirty="0"/>
              <a:t>Multiple linear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48FEED-5962-4810-A30E-2E256FA8B41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4031" y="1552091"/>
            <a:ext cx="5775960" cy="3953749"/>
          </a:xfrm>
        </p:spPr>
        <p:txBody>
          <a:bodyPr/>
          <a:lstStyle/>
          <a:p>
            <a:pPr marL="0" indent="0">
              <a:buNone/>
            </a:pPr>
            <a:r>
              <a:rPr lang="en-US" sz="2400" b="1" u="sng" dirty="0">
                <a:latin typeface="Franklin Gothic Medium Cond" panose="020B0606030402020204" pitchFamily="34" charset="0"/>
              </a:rPr>
              <a:t>Assumptions</a:t>
            </a:r>
          </a:p>
          <a:p>
            <a:r>
              <a:rPr lang="en-US" b="1" dirty="0">
                <a:latin typeface="Franklin Gothic Medium Cond" panose="020B0606030402020204" pitchFamily="34" charset="0"/>
              </a:rPr>
              <a:t>Independence</a:t>
            </a:r>
          </a:p>
          <a:p>
            <a:pPr marL="0" indent="0">
              <a:buNone/>
            </a:pPr>
            <a:r>
              <a:rPr lang="en-US" sz="1800" cap="none" dirty="0">
                <a:latin typeface="Franklin Gothic Medium Cond" panose="020B0606030402020204" pitchFamily="34" charset="0"/>
                <a:cs typeface="Calibri" panose="020F0502020204030204" pitchFamily="34" charset="0"/>
              </a:rPr>
              <a:t>All predictors must be independent of </a:t>
            </a:r>
            <a:r>
              <a:rPr lang="en-US" sz="1800" cap="none">
                <a:latin typeface="Franklin Gothic Medium Cond" panose="020B0606030402020204" pitchFamily="34" charset="0"/>
                <a:cs typeface="Calibri" panose="020F0502020204030204" pitchFamily="34" charset="0"/>
              </a:rPr>
              <a:t>each other. </a:t>
            </a:r>
          </a:p>
          <a:p>
            <a:pPr marL="0" indent="0">
              <a:buNone/>
            </a:pPr>
            <a:endParaRPr lang="en-US" sz="1800" cap="none" dirty="0">
              <a:latin typeface="Franklin Gothic Medium Cond" panose="020B0606030402020204" pitchFamily="34" charset="0"/>
              <a:cs typeface="Calibri" panose="020F0502020204030204" pitchFamily="34" charset="0"/>
            </a:endParaRPr>
          </a:p>
          <a:p>
            <a:r>
              <a:rPr lang="en-US" b="1" dirty="0">
                <a:latin typeface="Franklin Gothic Medium Cond" panose="020B0606030402020204" pitchFamily="34" charset="0"/>
              </a:rPr>
              <a:t>Homoscedasticity</a:t>
            </a:r>
          </a:p>
          <a:p>
            <a:pPr marL="0" indent="0">
              <a:buNone/>
            </a:pPr>
            <a:r>
              <a:rPr lang="en-US" sz="1800" cap="none" dirty="0">
                <a:latin typeface="Franklin Gothic Medium Cond" panose="020B0606030402020204" pitchFamily="34" charset="0"/>
                <a:cs typeface="Calibri" panose="020F0502020204030204" pitchFamily="34" charset="0"/>
              </a:rPr>
              <a:t>Plot of standardized residuals versus predicted values can show whether points are equally distributed across all values of the independent variables.</a:t>
            </a:r>
            <a:endParaRPr lang="en-US" cap="none" dirty="0">
              <a:latin typeface="Franklin Gothic Medium Cond" panose="020B0606030402020204" pitchFamily="34" charset="0"/>
            </a:endParaRPr>
          </a:p>
          <a:p>
            <a:endParaRPr lang="en-US" dirty="0">
              <a:latin typeface="Franklin Gothic Medium Cond" panose="020B06060304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A0B9D1-579D-4FE4-9D96-B5301F717E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5081" y="2036228"/>
            <a:ext cx="5212888" cy="2896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2534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6A6FB5-20D4-4B0C-80A4-AABC60F4F3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85800"/>
            <a:ext cx="6397155" cy="1151965"/>
          </a:xfrm>
        </p:spPr>
        <p:txBody>
          <a:bodyPr>
            <a:normAutofit/>
          </a:bodyPr>
          <a:lstStyle/>
          <a:p>
            <a:r>
              <a:rPr lang="en-US" sz="4200"/>
              <a:t>Multiple linear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48FEED-5962-4810-A30E-2E256FA8B41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5800" y="2076423"/>
            <a:ext cx="6397157" cy="3288739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b="1" u="sng" dirty="0">
                <a:latin typeface="Franklin Gothic Medium Cond" panose="020B0606030402020204" pitchFamily="34" charset="0"/>
              </a:rPr>
              <a:t>Results</a:t>
            </a:r>
          </a:p>
          <a:p>
            <a:pPr marL="0" indent="0">
              <a:buNone/>
            </a:pPr>
            <a:r>
              <a:rPr lang="en-US" dirty="0" err="1">
                <a:latin typeface="Franklin Gothic Medium Cond" panose="020B0606030402020204" pitchFamily="34" charset="0"/>
                <a:cs typeface="Calibri" panose="020F0502020204030204" pitchFamily="34" charset="0"/>
              </a:rPr>
              <a:t>yhat</a:t>
            </a:r>
            <a:r>
              <a:rPr lang="en-US" dirty="0">
                <a:latin typeface="Franklin Gothic Medium Cond" panose="020B0606030402020204" pitchFamily="34" charset="0"/>
                <a:cs typeface="Calibri" panose="020F0502020204030204" pitchFamily="34" charset="0"/>
              </a:rPr>
              <a:t> = predict(</a:t>
            </a:r>
            <a:r>
              <a:rPr lang="en-US" dirty="0" err="1">
                <a:latin typeface="Franklin Gothic Medium Cond" panose="020B0606030402020204" pitchFamily="34" charset="0"/>
                <a:cs typeface="Calibri" panose="020F0502020204030204" pitchFamily="34" charset="0"/>
              </a:rPr>
              <a:t>obj_fwd</a:t>
            </a:r>
            <a:r>
              <a:rPr lang="en-US" dirty="0">
                <a:latin typeface="Franklin Gothic Medium Cond" panose="020B0606030402020204" pitchFamily="34" charset="0"/>
                <a:cs typeface="Calibri" panose="020F0502020204030204" pitchFamily="34" charset="0"/>
              </a:rPr>
              <a:t>, </a:t>
            </a:r>
            <a:r>
              <a:rPr lang="en-US" dirty="0" err="1">
                <a:latin typeface="Franklin Gothic Medium Cond" panose="020B0606030402020204" pitchFamily="34" charset="0"/>
                <a:cs typeface="Calibri" panose="020F0502020204030204" pitchFamily="34" charset="0"/>
              </a:rPr>
              <a:t>newdata</a:t>
            </a:r>
            <a:r>
              <a:rPr lang="en-US" dirty="0">
                <a:latin typeface="Franklin Gothic Medium Cond" panose="020B0606030402020204" pitchFamily="34" charset="0"/>
                <a:cs typeface="Calibri" panose="020F0502020204030204" pitchFamily="34" charset="0"/>
              </a:rPr>
              <a:t>=</a:t>
            </a:r>
            <a:r>
              <a:rPr lang="en-US" dirty="0" err="1">
                <a:latin typeface="Franklin Gothic Medium Cond" panose="020B0606030402020204" pitchFamily="34" charset="0"/>
                <a:cs typeface="Calibri" panose="020F0502020204030204" pitchFamily="34" charset="0"/>
              </a:rPr>
              <a:t>test_df</a:t>
            </a:r>
            <a:r>
              <a:rPr lang="en-US" dirty="0">
                <a:latin typeface="Franklin Gothic Medium Cond" panose="020B0606030402020204" pitchFamily="34" charset="0"/>
                <a:cs typeface="Calibri" panose="020F0502020204030204" pitchFamily="34" charset="0"/>
              </a:rPr>
              <a:t>[,])</a:t>
            </a:r>
          </a:p>
          <a:p>
            <a:pPr marL="0" indent="0">
              <a:buNone/>
            </a:pPr>
            <a:r>
              <a:rPr lang="en-US" dirty="0" err="1">
                <a:latin typeface="Franklin Gothic Medium Cond" panose="020B0606030402020204" pitchFamily="34" charset="0"/>
                <a:cs typeface="Calibri" panose="020F0502020204030204" pitchFamily="34" charset="0"/>
              </a:rPr>
              <a:t>ytest</a:t>
            </a:r>
            <a:r>
              <a:rPr lang="en-US" dirty="0">
                <a:latin typeface="Franklin Gothic Medium Cond" panose="020B0606030402020204" pitchFamily="34" charset="0"/>
                <a:cs typeface="Calibri" panose="020F0502020204030204" pitchFamily="34" charset="0"/>
              </a:rPr>
              <a:t> = </a:t>
            </a:r>
            <a:r>
              <a:rPr lang="en-US" dirty="0" err="1">
                <a:latin typeface="Franklin Gothic Medium Cond" panose="020B0606030402020204" pitchFamily="34" charset="0"/>
                <a:cs typeface="Calibri" panose="020F0502020204030204" pitchFamily="34" charset="0"/>
              </a:rPr>
              <a:t>test_df$winPlacePerc</a:t>
            </a:r>
            <a:endParaRPr lang="en-US" dirty="0">
              <a:latin typeface="Franklin Gothic Medium Cond" panose="020B060603040202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dirty="0" err="1">
                <a:latin typeface="Franklin Gothic Medium Cond" panose="020B0606030402020204" pitchFamily="34" charset="0"/>
                <a:cs typeface="Calibri" panose="020F0502020204030204" pitchFamily="34" charset="0"/>
              </a:rPr>
              <a:t>rmse</a:t>
            </a:r>
            <a:r>
              <a:rPr lang="en-US" dirty="0">
                <a:latin typeface="Franklin Gothic Medium Cond" panose="020B0606030402020204" pitchFamily="34" charset="0"/>
                <a:cs typeface="Calibri" panose="020F0502020204030204" pitchFamily="34" charset="0"/>
              </a:rPr>
              <a:t>(</a:t>
            </a:r>
            <a:r>
              <a:rPr lang="en-US" dirty="0" err="1">
                <a:latin typeface="Franklin Gothic Medium Cond" panose="020B0606030402020204" pitchFamily="34" charset="0"/>
                <a:cs typeface="Calibri" panose="020F0502020204030204" pitchFamily="34" charset="0"/>
              </a:rPr>
              <a:t>ytest</a:t>
            </a:r>
            <a:r>
              <a:rPr lang="en-US" dirty="0">
                <a:latin typeface="Franklin Gothic Medium Cond" panose="020B0606030402020204" pitchFamily="34" charset="0"/>
                <a:cs typeface="Calibri" panose="020F0502020204030204" pitchFamily="34" charset="0"/>
              </a:rPr>
              <a:t>, </a:t>
            </a:r>
            <a:r>
              <a:rPr lang="en-US" dirty="0" err="1">
                <a:latin typeface="Franklin Gothic Medium Cond" panose="020B0606030402020204" pitchFamily="34" charset="0"/>
                <a:cs typeface="Calibri" panose="020F0502020204030204" pitchFamily="34" charset="0"/>
              </a:rPr>
              <a:t>yhat</a:t>
            </a:r>
            <a:r>
              <a:rPr lang="en-US" dirty="0">
                <a:latin typeface="Franklin Gothic Medium Cond" panose="020B0606030402020204" pitchFamily="34" charset="0"/>
                <a:cs typeface="Calibri" panose="020F0502020204030204" pitchFamily="34" charset="0"/>
              </a:rPr>
              <a:t>)</a:t>
            </a:r>
          </a:p>
          <a:p>
            <a:pPr marL="0" indent="0">
              <a:buNone/>
            </a:pPr>
            <a:r>
              <a:rPr lang="en-US" dirty="0">
                <a:latin typeface="Franklin Gothic Medium Cond" panose="020B0606030402020204" pitchFamily="34" charset="0"/>
                <a:cs typeface="Calibri" panose="020F0502020204030204" pitchFamily="34" charset="0"/>
              </a:rPr>
              <a:t>[1] 0.1163719 </a:t>
            </a:r>
            <a:r>
              <a:rPr lang="en-US" dirty="0">
                <a:latin typeface="Franklin Gothic Medium Cond" panose="020B060603040202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 </a:t>
            </a:r>
            <a:r>
              <a:rPr lang="en-US" dirty="0" err="1">
                <a:latin typeface="Franklin Gothic Medium Cond" panose="020B060603040202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rmsE</a:t>
            </a:r>
            <a:endParaRPr lang="en-US" dirty="0">
              <a:latin typeface="Franklin Gothic Medium Cond" panose="020B060603040202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085E92-E99F-4E09-BD42-DD575C2F4F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1104" y="1627917"/>
            <a:ext cx="4543942" cy="3839629"/>
          </a:xfrm>
          <a:prstGeom prst="rect">
            <a:avLst/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11119256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F35BE1-C743-46CE-8773-A097C777A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 Tree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A9F103-D500-46CE-9B85-BFED352E717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38355" y="1773405"/>
            <a:ext cx="4744328" cy="331118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cap="none" dirty="0">
                <a:latin typeface="Franklin Gothic Medium Cond" panose="020B0606030402020204" pitchFamily="34" charset="0"/>
              </a:rPr>
              <a:t>Decision nodes with variable importance</a:t>
            </a:r>
          </a:p>
          <a:p>
            <a:pPr marL="463550" indent="-463550"/>
            <a:r>
              <a:rPr lang="en-US" sz="2400" cap="none" dirty="0" err="1">
                <a:latin typeface="Franklin Gothic Medium Cond" panose="020B0606030402020204" pitchFamily="34" charset="0"/>
              </a:rPr>
              <a:t>Walkdistance</a:t>
            </a:r>
            <a:r>
              <a:rPr lang="en-US" sz="2400" cap="none" dirty="0">
                <a:latin typeface="Franklin Gothic Medium Cond" panose="020B0606030402020204" pitchFamily="34" charset="0"/>
              </a:rPr>
              <a:t>: 43</a:t>
            </a:r>
          </a:p>
          <a:p>
            <a:pPr marL="463550" indent="-463550"/>
            <a:r>
              <a:rPr lang="en-US" sz="2400" cap="none" dirty="0" err="1">
                <a:latin typeface="Franklin Gothic Medium Cond" panose="020B0606030402020204" pitchFamily="34" charset="0"/>
              </a:rPr>
              <a:t>Killplace</a:t>
            </a:r>
            <a:r>
              <a:rPr lang="en-US" sz="2400" cap="none" dirty="0">
                <a:latin typeface="Franklin Gothic Medium Cond" panose="020B0606030402020204" pitchFamily="34" charset="0"/>
              </a:rPr>
              <a:t>: 20</a:t>
            </a:r>
          </a:p>
          <a:p>
            <a:pPr marL="463550" indent="-463550"/>
            <a:r>
              <a:rPr lang="en-US" sz="2400" cap="none" dirty="0" err="1">
                <a:latin typeface="Franklin Gothic Medium Cond" panose="020B0606030402020204" pitchFamily="34" charset="0"/>
              </a:rPr>
              <a:t>Longestkill</a:t>
            </a:r>
            <a:r>
              <a:rPr lang="en-US" sz="2400" cap="none" dirty="0">
                <a:latin typeface="Franklin Gothic Medium Cond" panose="020B0606030402020204" pitchFamily="34" charset="0"/>
              </a:rPr>
              <a:t>: 4</a:t>
            </a:r>
          </a:p>
          <a:p>
            <a:pPr marL="463550" indent="-463550"/>
            <a:r>
              <a:rPr lang="en-US" sz="2400" cap="none" dirty="0" err="1">
                <a:latin typeface="Franklin Gothic Medium Cond" panose="020B0606030402020204" pitchFamily="34" charset="0"/>
              </a:rPr>
              <a:t>Numgroups</a:t>
            </a:r>
            <a:r>
              <a:rPr lang="en-US" sz="2400" cap="none" dirty="0">
                <a:latin typeface="Franklin Gothic Medium Cond" panose="020B0606030402020204" pitchFamily="34" charset="0"/>
              </a:rPr>
              <a:t>: 1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F073B48-8238-4224-AF0F-11FE4F8F80EE}"/>
              </a:ext>
            </a:extLst>
          </p:cNvPr>
          <p:cNvSpPr/>
          <p:nvPr/>
        </p:nvSpPr>
        <p:spPr>
          <a:xfrm>
            <a:off x="685800" y="1891515"/>
            <a:ext cx="416403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Franklin Gothic Medium Cond" panose="020B0606030402020204" pitchFamily="34" charset="0"/>
              </a:rPr>
              <a:t>Predicted Rating</a:t>
            </a:r>
          </a:p>
          <a:p>
            <a:endParaRPr lang="en-US" sz="2400" b="1" dirty="0">
              <a:latin typeface="Franklin Gothic Medium Cond" panose="020B0606030402020204" pitchFamily="34" charset="0"/>
            </a:endParaRPr>
          </a:p>
          <a:p>
            <a:r>
              <a:rPr lang="en-US" sz="2400" dirty="0">
                <a:latin typeface="Franklin Gothic Medium Cond" panose="020B0606030402020204" pitchFamily="34" charset="0"/>
              </a:rPr>
              <a:t>If </a:t>
            </a:r>
            <a:r>
              <a:rPr lang="en-US" sz="2400" dirty="0" err="1">
                <a:latin typeface="Franklin Gothic Medium Cond" panose="020B0606030402020204" pitchFamily="34" charset="0"/>
              </a:rPr>
              <a:t>killPlace</a:t>
            </a:r>
            <a:r>
              <a:rPr lang="en-US" sz="2400" dirty="0">
                <a:latin typeface="Franklin Gothic Medium Cond" panose="020B0606030402020204" pitchFamily="34" charset="0"/>
              </a:rPr>
              <a:t> value lies between 0.66 and 0.99, then the winning percentage will be 0.13</a:t>
            </a:r>
          </a:p>
        </p:txBody>
      </p:sp>
    </p:spTree>
    <p:extLst>
      <p:ext uri="{BB962C8B-B14F-4D97-AF65-F5344CB8AC3E}">
        <p14:creationId xmlns:p14="http://schemas.microsoft.com/office/powerpoint/2010/main" val="5082643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1D1E0-12E4-4BFF-AB39-AA4A75A9F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9812" y="685800"/>
            <a:ext cx="3072869" cy="1151965"/>
          </a:xfrm>
        </p:spPr>
        <p:txBody>
          <a:bodyPr>
            <a:normAutofit/>
          </a:bodyPr>
          <a:lstStyle/>
          <a:p>
            <a:r>
              <a:rPr lang="en-US" sz="3700" dirty="0"/>
              <a:t>Regression tree</a:t>
            </a:r>
            <a:endParaRPr lang="en-IN" sz="3700" dirty="0"/>
          </a:p>
        </p:txBody>
      </p:sp>
      <p:sp>
        <p:nvSpPr>
          <p:cNvPr id="40" name="Rectangle 8">
            <a:extLst>
              <a:ext uri="{FF2B5EF4-FFF2-40B4-BE49-F238E27FC236}">
                <a16:creationId xmlns:a16="http://schemas.microsoft.com/office/drawing/2014/main" id="{40EBDF3C-61A6-450C-8532-9276D9A1EB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0240" y="457200"/>
            <a:ext cx="7045932" cy="4686138"/>
          </a:xfrm>
          <a:prstGeom prst="rect">
            <a:avLst/>
          </a:prstGeom>
          <a:solidFill>
            <a:schemeClr val="bg1"/>
          </a:solidFill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048526-887E-42B4-B1FD-590DB40DBE0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10" b="6770"/>
          <a:stretch/>
        </p:blipFill>
        <p:spPr>
          <a:xfrm>
            <a:off x="855700" y="584607"/>
            <a:ext cx="6136838" cy="4431323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F5CA20-DDE0-40A9-A89D-7DA696C4441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006592" y="2071048"/>
            <a:ext cx="3076090" cy="1530281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400" cap="none" dirty="0">
                <a:latin typeface="Franklin Gothic Medium Cond" panose="020B0606030402020204" pitchFamily="34" charset="0"/>
              </a:rPr>
              <a:t>Best Pruned Tree</a:t>
            </a:r>
          </a:p>
          <a:p>
            <a:pPr marL="0" indent="0">
              <a:buNone/>
            </a:pPr>
            <a:r>
              <a:rPr lang="en-US" sz="2400" cap="none" dirty="0">
                <a:latin typeface="Franklin Gothic Medium Cond" panose="020B0606030402020204" pitchFamily="34" charset="0"/>
              </a:rPr>
              <a:t>RMSE: 0.1278694</a:t>
            </a:r>
            <a:endParaRPr lang="en-IN" sz="2400" cap="none" dirty="0">
              <a:latin typeface="Franklin Gothic Medium Cond" panose="020B06060304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92088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CD882-26DD-40DA-8649-35B86BFFEF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</p:spPr>
        <p:txBody>
          <a:bodyPr/>
          <a:lstStyle/>
          <a:p>
            <a:r>
              <a:rPr lang="en-US" dirty="0"/>
              <a:t>Regression tree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BB3592-812A-47FF-92B6-9FA03ED3C5D6}"/>
              </a:ext>
            </a:extLst>
          </p:cNvPr>
          <p:cNvPicPr/>
          <p:nvPr/>
        </p:nvPicPr>
        <p:blipFill rotWithShape="1">
          <a:blip r:embed="rId2"/>
          <a:srcRect l="772" t="7971" b="8189"/>
          <a:stretch/>
        </p:blipFill>
        <p:spPr>
          <a:xfrm>
            <a:off x="653142" y="3467638"/>
            <a:ext cx="4184924" cy="9906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AD315DD-670D-44AE-9812-642ECB0ACEB4}"/>
              </a:ext>
            </a:extLst>
          </p:cNvPr>
          <p:cNvSpPr txBox="1"/>
          <p:nvPr/>
        </p:nvSpPr>
        <p:spPr>
          <a:xfrm>
            <a:off x="653142" y="2824938"/>
            <a:ext cx="1944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ranklin Gothic Medium Cond" panose="020B0606030402020204" pitchFamily="34" charset="0"/>
              </a:rPr>
              <a:t>Output:</a:t>
            </a:r>
            <a:endParaRPr lang="en-IN" sz="2800" dirty="0">
              <a:latin typeface="Franklin Gothic Medium Cond" panose="020B06060304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D0C08FD-E7A6-4B50-A931-F96ED0C3DF5F}"/>
              </a:ext>
            </a:extLst>
          </p:cNvPr>
          <p:cNvPicPr/>
          <p:nvPr/>
        </p:nvPicPr>
        <p:blipFill rotWithShape="1">
          <a:blip r:embed="rId3"/>
          <a:srcRect b="7990"/>
          <a:stretch/>
        </p:blipFill>
        <p:spPr>
          <a:xfrm>
            <a:off x="240306" y="1733153"/>
            <a:ext cx="11287872" cy="684628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A295DE87-E115-4D21-BB99-5D8C6F32E703}"/>
              </a:ext>
            </a:extLst>
          </p:cNvPr>
          <p:cNvGrpSpPr/>
          <p:nvPr/>
        </p:nvGrpSpPr>
        <p:grpSpPr>
          <a:xfrm>
            <a:off x="5852159" y="2654472"/>
            <a:ext cx="5447547" cy="2885220"/>
            <a:chOff x="5852159" y="2654472"/>
            <a:chExt cx="5447547" cy="288522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CC09D05-36A4-434F-AB08-AC567D90A7D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52159" y="2654472"/>
              <a:ext cx="5447547" cy="2885220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DF1E1E2-9BC8-426E-AE95-04F799B37AFD}"/>
                </a:ext>
              </a:extLst>
            </p:cNvPr>
            <p:cNvSpPr/>
            <p:nvPr/>
          </p:nvSpPr>
          <p:spPr>
            <a:xfrm>
              <a:off x="5852159" y="5219114"/>
              <a:ext cx="5447547" cy="32057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38951667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A34B6-C48E-4AAD-B5C4-166B7D15BA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KNN – K NEAREST NEIGHBORS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2290" y="1837765"/>
            <a:ext cx="4534176" cy="3396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0421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BB1625-C8D4-47DB-86D2-21DCED3548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CCD904-2F7F-4FB7-A2FB-B1CA52EA758E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>
                <a:latin typeface="Franklin Gothic Medium Cond" panose="020B0606030402020204" pitchFamily="34" charset="0"/>
              </a:rPr>
              <a:t>Game Background</a:t>
            </a:r>
          </a:p>
          <a:p>
            <a:pPr marL="0" indent="0">
              <a:buNone/>
            </a:pPr>
            <a:endParaRPr lang="en-US" dirty="0">
              <a:latin typeface="Franklin Gothic Medium Cond" panose="020B0606030402020204" pitchFamily="34" charset="0"/>
            </a:endParaRPr>
          </a:p>
          <a:p>
            <a:r>
              <a:rPr lang="en-US" dirty="0">
                <a:latin typeface="Franklin Gothic Medium Cond" panose="020B0606030402020204" pitchFamily="34" charset="0"/>
              </a:rPr>
              <a:t>Source: </a:t>
            </a:r>
            <a:r>
              <a:rPr lang="en-US" dirty="0">
                <a:latin typeface="Franklin Gothic Medium Cond" panose="020B0606030402020204" pitchFamily="34" charset="0"/>
                <a:hlinkClick r:id="rId2"/>
              </a:rPr>
              <a:t>https://www.kaggle.com/c/pubg-finish-placement-prediction</a:t>
            </a:r>
            <a:endParaRPr lang="en-US" dirty="0">
              <a:latin typeface="Franklin Gothic Medium Cond" panose="020B0606030402020204" pitchFamily="34" charset="0"/>
            </a:endParaRPr>
          </a:p>
          <a:p>
            <a:endParaRPr lang="en-US" dirty="0">
              <a:latin typeface="Franklin Gothic Medium Cond" panose="020B0606030402020204" pitchFamily="34" charset="0"/>
            </a:endParaRPr>
          </a:p>
          <a:p>
            <a:endParaRPr lang="en-US" dirty="0">
              <a:latin typeface="Franklin Gothic Medium Cond" panose="020B06060304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24384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A34B6-C48E-4AAD-B5C4-166B7D15BA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KNN – K NEAREST NEIGHBORS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35891" y="3413949"/>
            <a:ext cx="27116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Franklin Gothic Medium Cond" panose="020B0606030402020204" pitchFamily="34" charset="0"/>
                <a:cs typeface="Calibri" panose="020F0502020204030204" pitchFamily="34" charset="0"/>
              </a:rPr>
              <a:t>Optimum K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r="1233" b="13743"/>
          <a:stretch/>
        </p:blipFill>
        <p:spPr>
          <a:xfrm>
            <a:off x="3497649" y="1785888"/>
            <a:ext cx="8184602" cy="3779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6019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A34B6-C48E-4AAD-B5C4-166B7D15BA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KNN – K NEAREST NEIGHBORS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/>
          <a:srcRect l="-1" r="6622" b="15277"/>
          <a:stretch/>
        </p:blipFill>
        <p:spPr>
          <a:xfrm>
            <a:off x="3168869" y="1695449"/>
            <a:ext cx="8513380" cy="3885544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811925" y="3115001"/>
            <a:ext cx="2356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latin typeface="Franklin Gothic Medium Cond" panose="020B0606030402020204" pitchFamily="34" charset="0"/>
                <a:cs typeface="Calibri" panose="020F0502020204030204" pitchFamily="34" charset="0"/>
              </a:rPr>
              <a:t>kNN</a:t>
            </a:r>
            <a:r>
              <a:rPr lang="en-US" sz="2800" b="1" dirty="0">
                <a:latin typeface="Franklin Gothic Medium Cond" panose="020B0606030402020204" pitchFamily="34" charset="0"/>
                <a:cs typeface="Calibri" panose="020F0502020204030204" pitchFamily="34" charset="0"/>
              </a:rPr>
              <a:t> objects</a:t>
            </a:r>
          </a:p>
        </p:txBody>
      </p:sp>
    </p:spTree>
    <p:extLst>
      <p:ext uri="{BB962C8B-B14F-4D97-AF65-F5344CB8AC3E}">
        <p14:creationId xmlns:p14="http://schemas.microsoft.com/office/powerpoint/2010/main" val="31382913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977C56-7644-4345-8958-B13EAE5E7B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9812" y="685800"/>
            <a:ext cx="3072869" cy="1151965"/>
          </a:xfrm>
        </p:spPr>
        <p:txBody>
          <a:bodyPr>
            <a:normAutofit/>
          </a:bodyPr>
          <a:lstStyle/>
          <a:p>
            <a:r>
              <a:rPr lang="en-IN" sz="44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analysis </a:t>
            </a:r>
            <a:endParaRPr lang="en-US" sz="4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CBFF8E-D8A1-47FE-9296-C4DB8B40CF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4419" y="689358"/>
            <a:ext cx="5570473" cy="421963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EB3B786-CF15-4479-9BDB-131AD08F7258}"/>
              </a:ext>
            </a:extLst>
          </p:cNvPr>
          <p:cNvSpPr txBox="1"/>
          <p:nvPr/>
        </p:nvSpPr>
        <p:spPr>
          <a:xfrm>
            <a:off x="7546173" y="1677154"/>
            <a:ext cx="3916957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Franklin Gothic Medium Cond" panose="020B0606030402020204" pitchFamily="34" charset="0"/>
              </a:rPr>
              <a:t>Applied PCA on kill related variables</a:t>
            </a:r>
            <a:r>
              <a:rPr lang="en-US" dirty="0">
                <a:latin typeface="Franklin Gothic Medium Cond" panose="020B0606030402020204" pitchFamily="34" charset="0"/>
              </a:rPr>
              <a:t>.</a:t>
            </a:r>
          </a:p>
          <a:p>
            <a:endParaRPr lang="en-US" dirty="0">
              <a:latin typeface="Franklin Gothic Medium Cond" panose="020B0606030402020204" pitchFamily="34" charset="0"/>
            </a:endParaRPr>
          </a:p>
          <a:p>
            <a:endParaRPr lang="en-US" dirty="0">
              <a:latin typeface="Franklin Gothic Medium Cond" panose="020B0606030402020204" pitchFamily="34" charset="0"/>
            </a:endParaRPr>
          </a:p>
          <a:p>
            <a:endParaRPr lang="en-US" dirty="0">
              <a:latin typeface="Franklin Gothic Medium Cond" panose="020B0606030402020204" pitchFamily="34" charset="0"/>
            </a:endParaRPr>
          </a:p>
          <a:p>
            <a:endParaRPr lang="en-US" dirty="0">
              <a:latin typeface="Franklin Gothic Medium Cond" panose="020B0606030402020204" pitchFamily="34" charset="0"/>
            </a:endParaRPr>
          </a:p>
        </p:txBody>
      </p:sp>
      <p:sp>
        <p:nvSpPr>
          <p:cNvPr id="15" name="Down Arrow 39">
            <a:extLst>
              <a:ext uri="{FF2B5EF4-FFF2-40B4-BE49-F238E27FC236}">
                <a16:creationId xmlns:a16="http://schemas.microsoft.com/office/drawing/2014/main" id="{72FDE3B6-F83F-4372-882B-3544A2052A89}"/>
              </a:ext>
            </a:extLst>
          </p:cNvPr>
          <p:cNvSpPr/>
          <p:nvPr/>
        </p:nvSpPr>
        <p:spPr>
          <a:xfrm>
            <a:off x="9101309" y="2647665"/>
            <a:ext cx="806684" cy="123679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85A001A-29F6-40E3-B86A-DF826EAF12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3717" y="3884457"/>
            <a:ext cx="4261868" cy="467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8390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977C56-7644-4345-8958-B13EAE5E7B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355" y="404515"/>
            <a:ext cx="10396882" cy="1151965"/>
          </a:xfrm>
        </p:spPr>
        <p:txBody>
          <a:bodyPr/>
          <a:lstStyle/>
          <a:p>
            <a:r>
              <a:rPr lang="en-IN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Results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7FEA11-96A5-4E06-8502-4184A41580B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01355" y="1402356"/>
            <a:ext cx="3998780" cy="612738"/>
          </a:xfrm>
        </p:spPr>
        <p:txBody>
          <a:bodyPr/>
          <a:lstStyle/>
          <a:p>
            <a:pPr marL="0" indent="0">
              <a:buNone/>
            </a:pPr>
            <a:r>
              <a:rPr lang="en-US" u="sng" dirty="0">
                <a:latin typeface="Franklin Gothic Medium Cond" panose="020B0606030402020204" pitchFamily="34" charset="0"/>
              </a:rPr>
              <a:t>MLR Output with </a:t>
            </a:r>
            <a:r>
              <a:rPr lang="en-US" u="sng" dirty="0" err="1">
                <a:latin typeface="Franklin Gothic Medium Cond" panose="020B0606030402020204" pitchFamily="34" charset="0"/>
              </a:rPr>
              <a:t>PcA</a:t>
            </a:r>
            <a:endParaRPr lang="en-US" u="sng" dirty="0">
              <a:latin typeface="Franklin Gothic Medium Cond" panose="020B06060304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4F9770-D629-472D-8C16-31784691DD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355" y="2067786"/>
            <a:ext cx="8219088" cy="99769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20E1040-F663-414F-B863-598FD3C87D40}"/>
              </a:ext>
            </a:extLst>
          </p:cNvPr>
          <p:cNvSpPr/>
          <p:nvPr/>
        </p:nvSpPr>
        <p:spPr>
          <a:xfrm>
            <a:off x="601355" y="3217724"/>
            <a:ext cx="3475584" cy="428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</a:pPr>
            <a:r>
              <a:rPr lang="en-US" sz="2000" u="sng" cap="all" dirty="0">
                <a:latin typeface="Franklin Gothic Medium Cond" panose="020B0606030402020204" pitchFamily="34" charset="0"/>
              </a:rPr>
              <a:t>MLR Output without </a:t>
            </a:r>
            <a:r>
              <a:rPr lang="en-US" sz="2000" u="sng" cap="all" dirty="0" err="1">
                <a:latin typeface="Franklin Gothic Medium Cond" panose="020B0606030402020204" pitchFamily="34" charset="0"/>
              </a:rPr>
              <a:t>PcA</a:t>
            </a:r>
            <a:endParaRPr lang="en-US" sz="2000" u="sng" cap="all" dirty="0">
              <a:latin typeface="Franklin Gothic Medium Cond" panose="020B06060304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EFE1F04-3723-4161-8DB2-A16565E1F4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355" y="3735279"/>
            <a:ext cx="8219087" cy="100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4196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977C56-7644-4345-8958-B13EAE5E7B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355" y="159026"/>
            <a:ext cx="10396882" cy="1151965"/>
          </a:xfrm>
        </p:spPr>
        <p:txBody>
          <a:bodyPr/>
          <a:lstStyle/>
          <a:p>
            <a:r>
              <a:rPr lang="en-IN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Results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7FEA11-96A5-4E06-8502-4184A41580B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35810" y="-26504"/>
            <a:ext cx="10127972" cy="4058526"/>
          </a:xfrm>
        </p:spPr>
        <p:txBody>
          <a:bodyPr/>
          <a:lstStyle/>
          <a:p>
            <a:endParaRPr lang="en-US" dirty="0"/>
          </a:p>
          <a:p>
            <a:pPr marL="0" indent="0">
              <a:buNone/>
            </a:pPr>
            <a:r>
              <a:rPr lang="en-US" dirty="0"/>
              <a:t>  </a:t>
            </a:r>
            <a:endParaRPr lang="en-US" sz="1050" dirty="0"/>
          </a:p>
          <a:p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DF3338B-ED9E-4A42-BF3D-8D41BD94B871}"/>
              </a:ext>
            </a:extLst>
          </p:cNvPr>
          <p:cNvSpPr/>
          <p:nvPr/>
        </p:nvSpPr>
        <p:spPr>
          <a:xfrm>
            <a:off x="601356" y="1126324"/>
            <a:ext cx="300361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Franklin Gothic Medium Cond" panose="020B0606030402020204" pitchFamily="34" charset="0"/>
              </a:rPr>
              <a:t>MLR assumptions with PCA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0F9DA68-34AB-4604-B4C4-CB2E8FD101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9414" y="159026"/>
            <a:ext cx="7726776" cy="545419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5268023-1E00-43CB-8948-D597648E60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03" y="3016029"/>
            <a:ext cx="2792830" cy="892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3382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12">
            <a:extLst>
              <a:ext uri="{FF2B5EF4-FFF2-40B4-BE49-F238E27FC236}">
                <a16:creationId xmlns:a16="http://schemas.microsoft.com/office/drawing/2014/main" id="{576E8DBD-6DBD-4FCB-8FE8-8F0425C0B6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38" name="Freeform 11">
            <a:extLst>
              <a:ext uri="{FF2B5EF4-FFF2-40B4-BE49-F238E27FC236}">
                <a16:creationId xmlns:a16="http://schemas.microsoft.com/office/drawing/2014/main" id="{70BE0118-665B-49AC-8ED9-B29C009CED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9" name="Freeform 13">
            <a:extLst>
              <a:ext uri="{FF2B5EF4-FFF2-40B4-BE49-F238E27FC236}">
                <a16:creationId xmlns:a16="http://schemas.microsoft.com/office/drawing/2014/main" id="{DB8E4593-3024-4A7B-92FB-8114D72E57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0" name="Freeform 25">
            <a:extLst>
              <a:ext uri="{FF2B5EF4-FFF2-40B4-BE49-F238E27FC236}">
                <a16:creationId xmlns:a16="http://schemas.microsoft.com/office/drawing/2014/main" id="{F72029E6-113E-4A42-8D29-4B796B39B9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1" name="Freeform 14">
            <a:extLst>
              <a:ext uri="{FF2B5EF4-FFF2-40B4-BE49-F238E27FC236}">
                <a16:creationId xmlns:a16="http://schemas.microsoft.com/office/drawing/2014/main" id="{FBAE6AE5-2B20-46E6-B338-A385BFF09F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42" name="5-Point Star 24">
            <a:extLst>
              <a:ext uri="{FF2B5EF4-FFF2-40B4-BE49-F238E27FC236}">
                <a16:creationId xmlns:a16="http://schemas.microsoft.com/office/drawing/2014/main" id="{4555B12C-E2CF-448D-918F-96D0958DC6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3" name="Picture 24">
            <a:extLst>
              <a:ext uri="{FF2B5EF4-FFF2-40B4-BE49-F238E27FC236}">
                <a16:creationId xmlns:a16="http://schemas.microsoft.com/office/drawing/2014/main" id="{65BF2F91-B8B6-400A-961C-AF1AEDDCDF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44" name="Rectangle 26">
            <a:extLst>
              <a:ext uri="{FF2B5EF4-FFF2-40B4-BE49-F238E27FC236}">
                <a16:creationId xmlns:a16="http://schemas.microsoft.com/office/drawing/2014/main" id="{3B157DF2-FF72-4CE9-BE7D-EBD5A782CF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636666" cy="6858000"/>
          </a:xfrm>
          <a:prstGeom prst="rect">
            <a:avLst/>
          </a:prstGeom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reeform 5">
            <a:extLst>
              <a:ext uri="{FF2B5EF4-FFF2-40B4-BE49-F238E27FC236}">
                <a16:creationId xmlns:a16="http://schemas.microsoft.com/office/drawing/2014/main" id="{3A9C03B3-AFE8-45FC-B9A1-A3CB20F7B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8904" y="0"/>
            <a:ext cx="5308097" cy="6576643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977C56-7644-4345-8958-B13EAE5E7B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039" y="1304458"/>
            <a:ext cx="4333118" cy="290178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8000"/>
              <a:t>Results 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2AE3ECE-7D2D-4B31-92F3-E41324CB2B6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47039" y="4206239"/>
            <a:ext cx="4333117" cy="106697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r">
              <a:buNone/>
            </a:pPr>
            <a:r>
              <a:rPr lang="en-US" sz="2800">
                <a:solidFill>
                  <a:schemeClr val="bg1">
                    <a:lumMod val="50000"/>
                  </a:schemeClr>
                </a:solidFill>
              </a:rPr>
              <a:t>   </a:t>
            </a:r>
          </a:p>
        </p:txBody>
      </p:sp>
      <p:sp>
        <p:nvSpPr>
          <p:cNvPr id="46" name="Rectangle 30">
            <a:extLst>
              <a:ext uri="{FF2B5EF4-FFF2-40B4-BE49-F238E27FC236}">
                <a16:creationId xmlns:a16="http://schemas.microsoft.com/office/drawing/2014/main" id="{61193F20-27E5-4AC4-ACD4-67265B1A6A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0162" y="0"/>
            <a:ext cx="5255022" cy="226225"/>
          </a:xfrm>
          <a:prstGeom prst="rect">
            <a:avLst/>
          </a:pr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7" name="Rectangle 32">
            <a:extLst>
              <a:ext uri="{FF2B5EF4-FFF2-40B4-BE49-F238E27FC236}">
                <a16:creationId xmlns:a16="http://schemas.microsoft.com/office/drawing/2014/main" id="{6D62ED33-0EFC-415C-8E4E-2A37E4209A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52622"/>
            <a:ext cx="5256685" cy="780581"/>
          </a:xfrm>
          <a:prstGeom prst="rect">
            <a:avLst/>
          </a:pr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8" name="Rectangle 34">
            <a:extLst>
              <a:ext uri="{FF2B5EF4-FFF2-40B4-BE49-F238E27FC236}">
                <a16:creationId xmlns:a16="http://schemas.microsoft.com/office/drawing/2014/main" id="{057EE995-DC08-46F2-A1EA-015EAE44A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4412" y="450792"/>
            <a:ext cx="5634294" cy="5950008"/>
          </a:xfrm>
          <a:prstGeom prst="rect">
            <a:avLst/>
          </a:prstGeom>
          <a:solidFill>
            <a:schemeClr val="bg1"/>
          </a:solidFill>
          <a:ln w="57150" cmpd="thinThick">
            <a:noFill/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E91DC7C2-BC05-434E-B09F-A3038457A4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8794285"/>
              </p:ext>
            </p:extLst>
          </p:nvPr>
        </p:nvGraphicFramePr>
        <p:xfrm>
          <a:off x="6651877" y="1754371"/>
          <a:ext cx="4528503" cy="33432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2393">
                  <a:extLst>
                    <a:ext uri="{9D8B030D-6E8A-4147-A177-3AD203B41FA5}">
                      <a16:colId xmlns:a16="http://schemas.microsoft.com/office/drawing/2014/main" val="2236140880"/>
                    </a:ext>
                  </a:extLst>
                </a:gridCol>
                <a:gridCol w="1662430">
                  <a:extLst>
                    <a:ext uri="{9D8B030D-6E8A-4147-A177-3AD203B41FA5}">
                      <a16:colId xmlns:a16="http://schemas.microsoft.com/office/drawing/2014/main" val="3038784569"/>
                    </a:ext>
                  </a:extLst>
                </a:gridCol>
                <a:gridCol w="1503680">
                  <a:extLst>
                    <a:ext uri="{9D8B030D-6E8A-4147-A177-3AD203B41FA5}">
                      <a16:colId xmlns:a16="http://schemas.microsoft.com/office/drawing/2014/main" val="3673489755"/>
                    </a:ext>
                  </a:extLst>
                </a:gridCol>
              </a:tblGrid>
              <a:tr h="568071"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3300" u="none" strike="noStrike" dirty="0">
                          <a:effectLst/>
                          <a:latin typeface="Franklin Gothic Medium Cond" panose="020B0606030402020204" pitchFamily="34" charset="0"/>
                        </a:rPr>
                        <a:t>RMSE</a:t>
                      </a:r>
                      <a:endParaRPr lang="en-US" sz="3300" b="1" i="0" u="none" strike="noStrike" dirty="0">
                        <a:solidFill>
                          <a:srgbClr val="000000"/>
                        </a:solidFill>
                        <a:effectLst/>
                        <a:latin typeface="Franklin Gothic Medium Cond" panose="020B0606030402020204" pitchFamily="34" charset="0"/>
                      </a:endParaRPr>
                    </a:p>
                  </a:txBody>
                  <a:tcPr marL="28575" marR="28575" marT="2857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705417"/>
                  </a:ext>
                </a:extLst>
              </a:tr>
              <a:tr h="1070991"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u="none" strike="noStrike">
                          <a:effectLst/>
                          <a:latin typeface="Franklin Gothic Medium Cond" panose="020B0606030402020204" pitchFamily="34" charset="0"/>
                        </a:rPr>
                        <a:t> 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Franklin Gothic Medium Cond" panose="020B0606030402020204" pitchFamily="34" charset="0"/>
                      </a:endParaRPr>
                    </a:p>
                  </a:txBody>
                  <a:tcPr marL="28575" marR="28575" marT="2857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u="none" strike="noStrike" dirty="0">
                          <a:effectLst/>
                          <a:latin typeface="Franklin Gothic Medium Cond" panose="020B0606030402020204" pitchFamily="34" charset="0"/>
                        </a:rPr>
                        <a:t>Without PCA</a:t>
                      </a:r>
                      <a:endParaRPr lang="en-US" sz="3300" b="1" i="0" u="none" strike="noStrike" dirty="0">
                        <a:solidFill>
                          <a:srgbClr val="000000"/>
                        </a:solidFill>
                        <a:effectLst/>
                        <a:latin typeface="Franklin Gothic Medium Cond" panose="020B0606030402020204" pitchFamily="34" charset="0"/>
                      </a:endParaRPr>
                    </a:p>
                  </a:txBody>
                  <a:tcPr marL="28575" marR="28575" marT="2857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u="none" strike="noStrike">
                          <a:effectLst/>
                          <a:latin typeface="Franklin Gothic Medium Cond" panose="020B0606030402020204" pitchFamily="34" charset="0"/>
                        </a:rPr>
                        <a:t>With PCA</a:t>
                      </a:r>
                      <a:endParaRPr lang="en-US" sz="3300" b="1" i="0" u="none" strike="noStrike">
                        <a:solidFill>
                          <a:srgbClr val="000000"/>
                        </a:solidFill>
                        <a:effectLst/>
                        <a:latin typeface="Franklin Gothic Medium Cond" panose="020B0606030402020204" pitchFamily="34" charset="0"/>
                      </a:endParaRPr>
                    </a:p>
                  </a:txBody>
                  <a:tcPr marL="28575" marR="28575" marT="28575" marB="0" anchor="b"/>
                </a:tc>
                <a:extLst>
                  <a:ext uri="{0D108BD9-81ED-4DB2-BD59-A6C34878D82A}">
                    <a16:rowId xmlns:a16="http://schemas.microsoft.com/office/drawing/2014/main" val="542556644"/>
                  </a:ext>
                </a:extLst>
              </a:tr>
              <a:tr h="568071"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u="none" strike="noStrike">
                          <a:effectLst/>
                          <a:latin typeface="Franklin Gothic Medium Cond" panose="020B0606030402020204" pitchFamily="34" charset="0"/>
                        </a:rPr>
                        <a:t>MLR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Franklin Gothic Medium Cond" panose="020B0606030402020204" pitchFamily="34" charset="0"/>
                      </a:endParaRPr>
                    </a:p>
                  </a:txBody>
                  <a:tcPr marL="28575" marR="28575" marT="2857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300" u="none" strike="noStrike">
                          <a:effectLst/>
                          <a:latin typeface="Franklin Gothic Medium Cond" panose="020B0606030402020204" pitchFamily="34" charset="0"/>
                        </a:rPr>
                        <a:t>0.1162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Franklin Gothic Medium Cond" panose="020B0606030402020204" pitchFamily="34" charset="0"/>
                      </a:endParaRPr>
                    </a:p>
                  </a:txBody>
                  <a:tcPr marL="28575" marR="28575" marT="2857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300" u="none" strike="noStrike">
                          <a:effectLst/>
                          <a:latin typeface="Franklin Gothic Medium Cond" panose="020B0606030402020204" pitchFamily="34" charset="0"/>
                        </a:rPr>
                        <a:t>0.1479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Franklin Gothic Medium Cond" panose="020B0606030402020204" pitchFamily="34" charset="0"/>
                      </a:endParaRPr>
                    </a:p>
                  </a:txBody>
                  <a:tcPr marL="28575" marR="28575" marT="28575" marB="0" anchor="b"/>
                </a:tc>
                <a:extLst>
                  <a:ext uri="{0D108BD9-81ED-4DB2-BD59-A6C34878D82A}">
                    <a16:rowId xmlns:a16="http://schemas.microsoft.com/office/drawing/2014/main" val="543468095"/>
                  </a:ext>
                </a:extLst>
              </a:tr>
              <a:tr h="568071"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u="none" strike="noStrike">
                          <a:effectLst/>
                          <a:latin typeface="Franklin Gothic Medium Cond" panose="020B0606030402020204" pitchFamily="34" charset="0"/>
                        </a:rPr>
                        <a:t>CART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Franklin Gothic Medium Cond" panose="020B0606030402020204" pitchFamily="34" charset="0"/>
                      </a:endParaRPr>
                    </a:p>
                  </a:txBody>
                  <a:tcPr marL="28575" marR="28575" marT="2857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300" u="none" strike="noStrike">
                          <a:effectLst/>
                          <a:latin typeface="Franklin Gothic Medium Cond" panose="020B0606030402020204" pitchFamily="34" charset="0"/>
                        </a:rPr>
                        <a:t>0.1256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Franklin Gothic Medium Cond" panose="020B0606030402020204" pitchFamily="34" charset="0"/>
                      </a:endParaRPr>
                    </a:p>
                  </a:txBody>
                  <a:tcPr marL="28575" marR="28575" marT="2857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300" u="none" strike="noStrike">
                          <a:effectLst/>
                          <a:latin typeface="Franklin Gothic Medium Cond" panose="020B0606030402020204" pitchFamily="34" charset="0"/>
                        </a:rPr>
                        <a:t>0.1273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Franklin Gothic Medium Cond" panose="020B0606030402020204" pitchFamily="34" charset="0"/>
                      </a:endParaRPr>
                    </a:p>
                  </a:txBody>
                  <a:tcPr marL="28575" marR="28575" marT="28575" marB="0" anchor="b"/>
                </a:tc>
                <a:extLst>
                  <a:ext uri="{0D108BD9-81ED-4DB2-BD59-A6C34878D82A}">
                    <a16:rowId xmlns:a16="http://schemas.microsoft.com/office/drawing/2014/main" val="1908144284"/>
                  </a:ext>
                </a:extLst>
              </a:tr>
              <a:tr h="568071"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u="none" strike="noStrike" dirty="0">
                          <a:effectLst/>
                          <a:latin typeface="Franklin Gothic Medium Cond" panose="020B0606030402020204" pitchFamily="34" charset="0"/>
                        </a:rPr>
                        <a:t>k-NN</a:t>
                      </a:r>
                      <a:endParaRPr lang="en-US" sz="33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Medium Cond" panose="020B0606030402020204" pitchFamily="34" charset="0"/>
                      </a:endParaRPr>
                    </a:p>
                  </a:txBody>
                  <a:tcPr marL="28575" marR="28575" marT="2857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300" u="none" strike="noStrike">
                          <a:effectLst/>
                          <a:latin typeface="Franklin Gothic Medium Cond" panose="020B0606030402020204" pitchFamily="34" charset="0"/>
                        </a:rPr>
                        <a:t>0.1160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Franklin Gothic Medium Cond" panose="020B0606030402020204" pitchFamily="34" charset="0"/>
                      </a:endParaRPr>
                    </a:p>
                  </a:txBody>
                  <a:tcPr marL="28575" marR="28575" marT="2857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300" u="none" strike="noStrike" dirty="0">
                          <a:effectLst/>
                          <a:latin typeface="Franklin Gothic Medium Cond" panose="020B0606030402020204" pitchFamily="34" charset="0"/>
                        </a:rPr>
                        <a:t>0.1319</a:t>
                      </a:r>
                      <a:endParaRPr lang="en-US" sz="33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Medium Cond" panose="020B0606030402020204" pitchFamily="34" charset="0"/>
                      </a:endParaRPr>
                    </a:p>
                  </a:txBody>
                  <a:tcPr marL="28575" marR="28575" marT="28575" marB="0" anchor="b"/>
                </a:tc>
                <a:extLst>
                  <a:ext uri="{0D108BD9-81ED-4DB2-BD59-A6C34878D82A}">
                    <a16:rowId xmlns:a16="http://schemas.microsoft.com/office/drawing/2014/main" val="6549445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271216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6A6715-198C-42DC-9AD2-B6BF6EB019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</p:spPr>
        <p:txBody>
          <a:bodyPr>
            <a:normAutofit/>
          </a:bodyPr>
          <a:lstStyle/>
          <a:p>
            <a:r>
              <a:rPr lang="en-US" dirty="0"/>
              <a:t>conclusion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B99EEDE-61C6-45AA-99AA-84BCDE5B7B2D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2676504839"/>
              </p:ext>
            </p:extLst>
          </p:nvPr>
        </p:nvGraphicFramePr>
        <p:xfrm>
          <a:off x="685800" y="1519311"/>
          <a:ext cx="10394950" cy="38559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9968692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10">
            <a:extLst>
              <a:ext uri="{FF2B5EF4-FFF2-40B4-BE49-F238E27FC236}">
                <a16:creationId xmlns:a16="http://schemas.microsoft.com/office/drawing/2014/main" id="{576E8DBD-6DBD-4FCB-8FE8-8F0425C0B6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26" name="Freeform 11">
            <a:extLst>
              <a:ext uri="{FF2B5EF4-FFF2-40B4-BE49-F238E27FC236}">
                <a16:creationId xmlns:a16="http://schemas.microsoft.com/office/drawing/2014/main" id="{70BE0118-665B-49AC-8ED9-B29C009CED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8" name="Freeform 13">
            <a:extLst>
              <a:ext uri="{FF2B5EF4-FFF2-40B4-BE49-F238E27FC236}">
                <a16:creationId xmlns:a16="http://schemas.microsoft.com/office/drawing/2014/main" id="{DB8E4593-3024-4A7B-92FB-8114D72E57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" name="Freeform 25">
            <a:extLst>
              <a:ext uri="{FF2B5EF4-FFF2-40B4-BE49-F238E27FC236}">
                <a16:creationId xmlns:a16="http://schemas.microsoft.com/office/drawing/2014/main" id="{F72029E6-113E-4A42-8D29-4B796B39B9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2" name="Freeform 14">
            <a:extLst>
              <a:ext uri="{FF2B5EF4-FFF2-40B4-BE49-F238E27FC236}">
                <a16:creationId xmlns:a16="http://schemas.microsoft.com/office/drawing/2014/main" id="{FBAE6AE5-2B20-46E6-B338-A385BFF09F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34" name="5-Point Star 24">
            <a:extLst>
              <a:ext uri="{FF2B5EF4-FFF2-40B4-BE49-F238E27FC236}">
                <a16:creationId xmlns:a16="http://schemas.microsoft.com/office/drawing/2014/main" id="{4555B12C-E2CF-448D-918F-96D0958DC6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0A1BA0EF-0E2A-47B6-9E7E-68949890F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ADEF8846-2D6D-405C-ACE3-3E8D2E451F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662951" cy="6858000"/>
          </a:xfrm>
          <a:prstGeom prst="rect">
            <a:avLst/>
          </a:prstGeom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 5">
            <a:extLst>
              <a:ext uri="{FF2B5EF4-FFF2-40B4-BE49-F238E27FC236}">
                <a16:creationId xmlns:a16="http://schemas.microsoft.com/office/drawing/2014/main" id="{994BAC77-5C15-4467-AF87-602186CE3B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13" y="0"/>
            <a:ext cx="7307266" cy="6576643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6A6715-198C-42DC-9AD2-B6BF6EB019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223" y="1304458"/>
            <a:ext cx="6232219" cy="290178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8000"/>
              <a:t>Predicted Output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2AF70D7-58F1-42CD-B0AB-BEB0ADDC54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7278624" cy="226225"/>
          </a:xfrm>
          <a:prstGeom prst="rect">
            <a:avLst/>
          </a:pr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4B35B17-18BF-4D26-96DC-290B6F57FA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62454"/>
            <a:ext cx="7278624" cy="780581"/>
          </a:xfrm>
          <a:prstGeom prst="rect">
            <a:avLst/>
          </a:pr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625A454-7C47-49CE-8425-3EC9800E44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28677" y="450792"/>
            <a:ext cx="3600028" cy="5950008"/>
          </a:xfrm>
          <a:prstGeom prst="rect">
            <a:avLst/>
          </a:prstGeom>
          <a:solidFill>
            <a:schemeClr val="bg1"/>
          </a:solidFill>
          <a:ln w="57150" cmpd="thinThick">
            <a:noFill/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2CA4585-682B-42E5-B689-B577FF43D7E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92" b="4"/>
          <a:stretch/>
        </p:blipFill>
        <p:spPr>
          <a:xfrm>
            <a:off x="8374980" y="684680"/>
            <a:ext cx="3121157" cy="5482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3135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C886762-16F0-4868-B83A-261746214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1" name="Freeform 11">
            <a:extLst>
              <a:ext uri="{FF2B5EF4-FFF2-40B4-BE49-F238E27FC236}">
                <a16:creationId xmlns:a16="http://schemas.microsoft.com/office/drawing/2014/main" id="{D2B54B4E-3454-4B76-B85A-8512B77298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Freeform 13">
            <a:extLst>
              <a:ext uri="{FF2B5EF4-FFF2-40B4-BE49-F238E27FC236}">
                <a16:creationId xmlns:a16="http://schemas.microsoft.com/office/drawing/2014/main" id="{7EFFE965-5586-4889-A74D-3A6080D04B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25">
            <a:extLst>
              <a:ext uri="{FF2B5EF4-FFF2-40B4-BE49-F238E27FC236}">
                <a16:creationId xmlns:a16="http://schemas.microsoft.com/office/drawing/2014/main" id="{5BC4125D-18D9-4A65-82B6-C24FE9434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Freeform 14">
            <a:extLst>
              <a:ext uri="{FF2B5EF4-FFF2-40B4-BE49-F238E27FC236}">
                <a16:creationId xmlns:a16="http://schemas.microsoft.com/office/drawing/2014/main" id="{A86DE327-0F45-4F54-BB6C-68A093CE55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19" name="5-Point Star 24">
            <a:extLst>
              <a:ext uri="{FF2B5EF4-FFF2-40B4-BE49-F238E27FC236}">
                <a16:creationId xmlns:a16="http://schemas.microsoft.com/office/drawing/2014/main" id="{795857C2-E6E7-405A-B5A3-4DE3B50A7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F793411C-A1D8-450D-9561-24C75D6D73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CD4E68FE-D0E7-4AC4-9D37-BC9A10E710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6" y="0"/>
            <a:ext cx="4632997" cy="6858000"/>
          </a:xfrm>
          <a:prstGeom prst="rect">
            <a:avLst/>
          </a:prstGeom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 5">
            <a:extLst>
              <a:ext uri="{FF2B5EF4-FFF2-40B4-BE49-F238E27FC236}">
                <a16:creationId xmlns:a16="http://schemas.microsoft.com/office/drawing/2014/main" id="{9F958711-6F0F-4DAF-B6D7-38676273C0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0856" y="0"/>
            <a:ext cx="4293205" cy="6576643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96F596-6346-428E-8743-4E450CB77B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663" y="1304458"/>
            <a:ext cx="3326650" cy="290178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6100"/>
              <a:t>Best Strategy 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D43839F-D746-4BD2-AF83-A2D59C171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0856" y="0"/>
            <a:ext cx="4248871" cy="226225"/>
          </a:xfrm>
          <a:prstGeom prst="rect">
            <a:avLst/>
          </a:pr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022DB94-BA9F-403F-85B2-FD0A22CAD1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0537" y="5762147"/>
            <a:ext cx="4250216" cy="780581"/>
          </a:xfrm>
          <a:prstGeom prst="rect">
            <a:avLst/>
          </a:pr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F0A5978-229F-41F1-B213-A2B43E442D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1883" y="450792"/>
            <a:ext cx="6636823" cy="5950008"/>
          </a:xfrm>
          <a:prstGeom prst="rect">
            <a:avLst/>
          </a:prstGeom>
          <a:solidFill>
            <a:schemeClr val="bg1"/>
          </a:solidFill>
          <a:ln w="57150" cmpd="thinThick">
            <a:noFill/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6A0BF8-79DD-4727-8379-D0D5F92491C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6" r="3530" b="-1"/>
          <a:stretch/>
        </p:blipFill>
        <p:spPr>
          <a:xfrm>
            <a:off x="5321367" y="684680"/>
            <a:ext cx="6174771" cy="5482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1885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18F620-E93A-4CCF-BAA6-A6FEF9A52D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</p:spPr>
        <p:txBody>
          <a:bodyPr>
            <a:normAutofit/>
          </a:bodyPr>
          <a:lstStyle/>
          <a:p>
            <a:r>
              <a:rPr lang="en-US"/>
              <a:t>Overview of the dataset</a:t>
            </a:r>
            <a:endParaRPr lang="en-US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B78EE9F-836D-49D4-9D0B-AB7F11358F37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1988786064"/>
              </p:ext>
            </p:extLst>
          </p:nvPr>
        </p:nvGraphicFramePr>
        <p:xfrm>
          <a:off x="685800" y="2063750"/>
          <a:ext cx="10394950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812425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18F620-E93A-4CCF-BAA6-A6FEF9A52D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Overview of the dataset (Variables)</a:t>
            </a: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2490B327-F68C-4B80-A70C-AC5FB8B22EAE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345220666"/>
              </p:ext>
            </p:extLst>
          </p:nvPr>
        </p:nvGraphicFramePr>
        <p:xfrm>
          <a:off x="685800" y="2063750"/>
          <a:ext cx="10394950" cy="296672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197475">
                  <a:extLst>
                    <a:ext uri="{9D8B030D-6E8A-4147-A177-3AD203B41FA5}">
                      <a16:colId xmlns:a16="http://schemas.microsoft.com/office/drawing/2014/main" val="1720145460"/>
                    </a:ext>
                  </a:extLst>
                </a:gridCol>
                <a:gridCol w="5197475">
                  <a:extLst>
                    <a:ext uri="{9D8B030D-6E8A-4147-A177-3AD203B41FA5}">
                      <a16:colId xmlns:a16="http://schemas.microsoft.com/office/drawing/2014/main" val="5274856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Franklin Gothic Medium Cond" panose="020B0606030402020204" pitchFamily="34" charset="0"/>
                        </a:rPr>
                        <a:t>DBNOs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Franklin Gothic Medium Cond" panose="020B0606030402020204" pitchFamily="34" charset="0"/>
                        </a:rPr>
                        <a:t>killPoints</a:t>
                      </a:r>
                      <a:endParaRPr lang="en-US" dirty="0">
                        <a:latin typeface="Franklin Gothic Medium Cond" panose="020B06060304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523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Franklin Gothic Medium Cond" panose="020B0606030402020204" pitchFamily="34" charset="0"/>
                        </a:rPr>
                        <a:t>assists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Franklin Gothic Medium Cond" panose="020B0606030402020204" pitchFamily="34" charset="0"/>
                        </a:rPr>
                        <a:t>killStreaks</a:t>
                      </a:r>
                      <a:endParaRPr lang="en-US" dirty="0">
                        <a:latin typeface="Franklin Gothic Medium Cond" panose="020B06060304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36911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Franklin Gothic Medium Cond" panose="020B0606030402020204" pitchFamily="34" charset="0"/>
                        </a:rPr>
                        <a:t>boosts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Franklin Gothic Medium Cond" panose="020B0606030402020204" pitchFamily="34" charset="0"/>
                        </a:rPr>
                        <a:t>kills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51326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Franklin Gothic Medium Cond" panose="020B0606030402020204" pitchFamily="34" charset="0"/>
                        </a:rPr>
                        <a:t>damageDealt</a:t>
                      </a:r>
                      <a:endParaRPr lang="en-US" dirty="0">
                        <a:latin typeface="Franklin Gothic Medium Cond" panose="020B06060304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Franklin Gothic Medium Cond" panose="020B0606030402020204" pitchFamily="34" charset="0"/>
                        </a:rPr>
                        <a:t>longestKill</a:t>
                      </a:r>
                      <a:endParaRPr lang="en-US" dirty="0">
                        <a:latin typeface="Franklin Gothic Medium Cond" panose="020B06060304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17870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Franklin Gothic Medium Cond" panose="020B0606030402020204" pitchFamily="34" charset="0"/>
                        </a:rPr>
                        <a:t>headshotKills</a:t>
                      </a:r>
                      <a:endParaRPr lang="en-US" dirty="0">
                        <a:latin typeface="Franklin Gothic Medium Cond" panose="020B06060304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Franklin Gothic Medium Cond" panose="020B0606030402020204" pitchFamily="34" charset="0"/>
                        </a:rPr>
                        <a:t>matchDuration</a:t>
                      </a:r>
                      <a:endParaRPr lang="en-US" dirty="0">
                        <a:latin typeface="Franklin Gothic Medium Cond" panose="020B06060304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4606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Franklin Gothic Medium Cond" panose="020B0606030402020204" pitchFamily="34" charset="0"/>
                        </a:rPr>
                        <a:t>heals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Franklin Gothic Medium Cond" panose="020B0606030402020204" pitchFamily="34" charset="0"/>
                        </a:rPr>
                        <a:t>matchId</a:t>
                      </a:r>
                      <a:endParaRPr lang="en-US" dirty="0">
                        <a:latin typeface="Franklin Gothic Medium Cond" panose="020B06060304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19644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Franklin Gothic Medium Cond" panose="020B0606030402020204" pitchFamily="34" charset="0"/>
                        </a:rPr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Franklin Gothic Medium Cond" panose="020B0606030402020204" pitchFamily="34" charset="0"/>
                        </a:rPr>
                        <a:t>matchType</a:t>
                      </a:r>
                      <a:endParaRPr lang="en-US" dirty="0">
                        <a:latin typeface="Franklin Gothic Medium Cond" panose="020B06060304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1402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Franklin Gothic Medium Cond" panose="020B0606030402020204" pitchFamily="34" charset="0"/>
                        </a:rPr>
                        <a:t>killPlace</a:t>
                      </a:r>
                      <a:endParaRPr lang="en-US" dirty="0">
                        <a:latin typeface="Franklin Gothic Medium Cond" panose="020B06060304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Franklin Gothic Medium Cond" panose="020B0606030402020204" pitchFamily="34" charset="0"/>
                        </a:rPr>
                        <a:t>rankPoints</a:t>
                      </a:r>
                      <a:endParaRPr lang="en-US" dirty="0">
                        <a:latin typeface="Franklin Gothic Medium Cond" panose="020B06060304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73978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163164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18F620-E93A-4CCF-BAA6-A6FEF9A52D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Overview of the dataset (Variables)</a:t>
            </a:r>
          </a:p>
        </p:txBody>
      </p:sp>
      <p:graphicFrame>
        <p:nvGraphicFramePr>
          <p:cNvPr id="5" name="Content Placeholder 7">
            <a:extLst>
              <a:ext uri="{FF2B5EF4-FFF2-40B4-BE49-F238E27FC236}">
                <a16:creationId xmlns:a16="http://schemas.microsoft.com/office/drawing/2014/main" id="{C67686BF-416C-474A-8E82-0C04CFDFEE6B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1983742838"/>
              </p:ext>
            </p:extLst>
          </p:nvPr>
        </p:nvGraphicFramePr>
        <p:xfrm>
          <a:off x="685800" y="2063750"/>
          <a:ext cx="10394950" cy="296672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197475">
                  <a:extLst>
                    <a:ext uri="{9D8B030D-6E8A-4147-A177-3AD203B41FA5}">
                      <a16:colId xmlns:a16="http://schemas.microsoft.com/office/drawing/2014/main" val="1720145460"/>
                    </a:ext>
                  </a:extLst>
                </a:gridCol>
                <a:gridCol w="5197475">
                  <a:extLst>
                    <a:ext uri="{9D8B030D-6E8A-4147-A177-3AD203B41FA5}">
                      <a16:colId xmlns:a16="http://schemas.microsoft.com/office/drawing/2014/main" val="5274856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Franklin Gothic Medium Cond" panose="020B0606030402020204" pitchFamily="34" charset="0"/>
                        </a:rPr>
                        <a:t>revives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Franklin Gothic Medium Cond" panose="020B0606030402020204" pitchFamily="34" charset="0"/>
                        </a:rPr>
                        <a:t>winPoints</a:t>
                      </a:r>
                      <a:endParaRPr lang="en-US" dirty="0">
                        <a:latin typeface="Franklin Gothic Medium Cond" panose="020B06060304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523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Franklin Gothic Medium Cond" panose="020B0606030402020204" pitchFamily="34" charset="0"/>
                        </a:rPr>
                        <a:t>rideDistance</a:t>
                      </a:r>
                      <a:endParaRPr lang="en-US" dirty="0">
                        <a:latin typeface="Franklin Gothic Medium Cond" panose="020B06060304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Franklin Gothic Medium Cond" panose="020B0606030402020204" pitchFamily="34" charset="0"/>
                        </a:rPr>
                        <a:t>groupId</a:t>
                      </a:r>
                      <a:endParaRPr lang="en-US" dirty="0">
                        <a:latin typeface="Franklin Gothic Medium Cond" panose="020B06060304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36911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Franklin Gothic Medium Cond" panose="020B0606030402020204" pitchFamily="34" charset="0"/>
                        </a:rPr>
                        <a:t>roadKills</a:t>
                      </a:r>
                      <a:endParaRPr lang="en-US" dirty="0">
                        <a:latin typeface="Franklin Gothic Medium Cond" panose="020B06060304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Franklin Gothic Medium Cond" panose="020B0606030402020204" pitchFamily="34" charset="0"/>
                        </a:rPr>
                        <a:t>numGroups</a:t>
                      </a:r>
                      <a:endParaRPr lang="en-US" dirty="0">
                        <a:latin typeface="Franklin Gothic Medium Cond" panose="020B06060304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51326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Franklin Gothic Medium Cond" panose="020B0606030402020204" pitchFamily="34" charset="0"/>
                        </a:rPr>
                        <a:t>swimDistance</a:t>
                      </a:r>
                      <a:endParaRPr lang="en-US" dirty="0">
                        <a:latin typeface="Franklin Gothic Medium Cond" panose="020B06060304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Franklin Gothic Medium Cond" panose="020B0606030402020204" pitchFamily="34" charset="0"/>
                        </a:rPr>
                        <a:t>maxPlace</a:t>
                      </a:r>
                      <a:endParaRPr lang="en-US" dirty="0">
                        <a:latin typeface="Franklin Gothic Medium Cond" panose="020B06060304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17870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Franklin Gothic Medium Cond" panose="020B0606030402020204" pitchFamily="34" charset="0"/>
                        </a:rPr>
                        <a:t>teamKills</a:t>
                      </a:r>
                      <a:endParaRPr lang="en-US" dirty="0">
                        <a:latin typeface="Franklin Gothic Medium Cond" panose="020B06060304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Franklin Gothic Medium Cond" panose="020B0606030402020204" pitchFamily="34" charset="0"/>
                        </a:rPr>
                        <a:t>winPlacPerc</a:t>
                      </a:r>
                      <a:endParaRPr lang="en-US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Franklin Gothic Medium Cond" panose="020B06060304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4606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Franklin Gothic Medium Cond" panose="020B0606030402020204" pitchFamily="34" charset="0"/>
                        </a:rPr>
                        <a:t>vehicleDestroys</a:t>
                      </a:r>
                      <a:endParaRPr lang="en-US" dirty="0">
                        <a:latin typeface="Franklin Gothic Medium Cond" panose="020B06060304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Franklin Gothic Medium Cond" panose="020B06060304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19644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Franklin Gothic Medium Cond" panose="020B0606030402020204" pitchFamily="34" charset="0"/>
                        </a:rPr>
                        <a:t>walkDistance</a:t>
                      </a:r>
                      <a:endParaRPr lang="en-US" dirty="0">
                        <a:latin typeface="Franklin Gothic Medium Cond" panose="020B06060304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Franklin Gothic Medium Cond" panose="020B06060304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1402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Franklin Gothic Medium Cond" panose="020B0606030402020204" pitchFamily="34" charset="0"/>
                        </a:rPr>
                        <a:t>weaponsAcquired</a:t>
                      </a:r>
                      <a:endParaRPr lang="en-US" dirty="0">
                        <a:latin typeface="Franklin Gothic Medium Cond" panose="020B06060304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Franklin Gothic Medium Cond" panose="020B06060304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73978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519372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38E665F-010A-4CF3-9B64-5888D0D745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Franklin Gothic Medium Cond" panose="020B06060304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BB1625-C8D4-47DB-86D2-21DCED3548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685800"/>
            <a:ext cx="10792837" cy="1151965"/>
          </a:xfrm>
        </p:spPr>
        <p:txBody>
          <a:bodyPr>
            <a:normAutofit/>
          </a:bodyPr>
          <a:lstStyle/>
          <a:p>
            <a:r>
              <a:rPr lang="en-US" dirty="0"/>
              <a:t>Problem statement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EF060F7-3C40-4289-840B-BF0E63A9061B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861774693"/>
              </p:ext>
            </p:extLst>
          </p:nvPr>
        </p:nvGraphicFramePr>
        <p:xfrm>
          <a:off x="685800" y="2063750"/>
          <a:ext cx="10793413" cy="39084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2762202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5EAB5-F630-4DE6-B556-7FEA185325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499" y="0"/>
            <a:ext cx="10396882" cy="1151965"/>
          </a:xfrm>
        </p:spPr>
        <p:txBody>
          <a:bodyPr/>
          <a:lstStyle/>
          <a:p>
            <a:r>
              <a:rPr lang="en-US" dirty="0"/>
              <a:t>literature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1A3609-7A77-4C6F-AB64-3FE6EC7F024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20041" y="1776548"/>
            <a:ext cx="10309799" cy="358497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N" sz="1400" b="1" dirty="0"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</a:p>
          <a:p>
            <a:pPr marL="0" indent="0">
              <a:buNone/>
            </a:pPr>
            <a:r>
              <a:rPr lang="en-IN" sz="1400" b="1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0" indent="0">
              <a:buNone/>
            </a:pPr>
            <a:endParaRPr lang="en-IN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IN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IN" sz="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3149882"/>
              </p:ext>
            </p:extLst>
          </p:nvPr>
        </p:nvGraphicFramePr>
        <p:xfrm>
          <a:off x="-1" y="966651"/>
          <a:ext cx="11717383" cy="531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71819">
                  <a:extLst>
                    <a:ext uri="{9D8B030D-6E8A-4147-A177-3AD203B41FA5}">
                      <a16:colId xmlns:a16="http://schemas.microsoft.com/office/drawing/2014/main" val="493495213"/>
                    </a:ext>
                  </a:extLst>
                </a:gridCol>
                <a:gridCol w="3496703">
                  <a:extLst>
                    <a:ext uri="{9D8B030D-6E8A-4147-A177-3AD203B41FA5}">
                      <a16:colId xmlns:a16="http://schemas.microsoft.com/office/drawing/2014/main" val="2994123789"/>
                    </a:ext>
                  </a:extLst>
                </a:gridCol>
                <a:gridCol w="2248861">
                  <a:extLst>
                    <a:ext uri="{9D8B030D-6E8A-4147-A177-3AD203B41FA5}">
                      <a16:colId xmlns:a16="http://schemas.microsoft.com/office/drawing/2014/main" val="2896772831"/>
                    </a:ext>
                  </a:extLst>
                </a:gridCol>
              </a:tblGrid>
              <a:tr h="38907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Franklin Gothic Medium" panose="020B0603020102020204" pitchFamily="34" charset="0"/>
                          <a:cs typeface="Calibri" panose="020F0502020204030204" pitchFamily="34" charset="0"/>
                        </a:rPr>
                        <a:t>Title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Franklin Gothic Medium" panose="020B0603020102020204" pitchFamily="34" charset="0"/>
                          <a:cs typeface="Calibri" panose="020F0502020204030204" pitchFamily="34" charset="0"/>
                        </a:rPr>
                        <a:t>Source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Franklin Gothic Medium" panose="020B0603020102020204" pitchFamily="34" charset="0"/>
                          <a:cs typeface="Calibri" panose="020F0502020204030204" pitchFamily="34" charset="0"/>
                        </a:rPr>
                        <a:t>Author Name &amp; Year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4720461"/>
                  </a:ext>
                </a:extLst>
              </a:tr>
              <a:tr h="1436600">
                <a:tc>
                  <a:txBody>
                    <a:bodyPr/>
                    <a:lstStyle/>
                    <a:p>
                      <a:r>
                        <a:rPr lang="en-IN" sz="1800" b="1" u="sng" dirty="0">
                          <a:latin typeface="Franklin Gothic Medium" panose="020B0603020102020204" pitchFamily="34" charset="0"/>
                          <a:cs typeface="Calibri" panose="020F0502020204030204" pitchFamily="34" charset="0"/>
                        </a:rPr>
                        <a:t>Individual performance in team-based online games: </a:t>
                      </a:r>
                      <a:endParaRPr lang="en-IN" sz="1800" b="1" dirty="0">
                        <a:latin typeface="Franklin Gothic Medium" panose="020B0603020102020204" pitchFamily="34" charset="0"/>
                        <a:cs typeface="Calibri" panose="020F0502020204030204" pitchFamily="34" charset="0"/>
                      </a:endParaRPr>
                    </a:p>
                    <a:p>
                      <a:r>
                        <a:rPr lang="en-IN" sz="1800" b="0" dirty="0">
                          <a:latin typeface="Franklin Gothic Medium" panose="020B0603020102020204" pitchFamily="34" charset="0"/>
                          <a:cs typeface="Calibri" panose="020F0502020204030204" pitchFamily="34" charset="0"/>
                        </a:rPr>
                        <a:t>This article explains about how the individual performance is affected by various factors in the multiplayer online battle arena game which is Legends of the League.</a:t>
                      </a:r>
                      <a:endParaRPr lang="en-US" b="0" dirty="0">
                        <a:latin typeface="Franklin Gothic Medium" panose="020B060302010202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0" u="sng" dirty="0">
                          <a:solidFill>
                            <a:srgbClr val="0070C0"/>
                          </a:solidFill>
                          <a:latin typeface="Franklin Gothic Medium" panose="020B0603020102020204" pitchFamily="34" charset="0"/>
                          <a:cs typeface="Calibri" panose="020F0502020204030204" pitchFamily="34" charset="0"/>
                        </a:rPr>
                        <a:t>https://www.ncbi.nlm.nih.gov/pmc/articles/PMC6030337/ </a:t>
                      </a:r>
                    </a:p>
                    <a:p>
                      <a:endParaRPr lang="en-US" dirty="0">
                        <a:latin typeface="Franklin Gothic Medium" panose="020B060302010202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0" dirty="0">
                          <a:latin typeface="Franklin Gothic Medium" panose="020B0603020102020204" pitchFamily="34" charset="0"/>
                          <a:cs typeface="Calibri" panose="020F0502020204030204" pitchFamily="34" charset="0"/>
                        </a:rPr>
                        <a:t>Author: </a:t>
                      </a:r>
                      <a:r>
                        <a:rPr lang="en-IN" sz="1800" b="1" dirty="0">
                          <a:latin typeface="Franklin Gothic Medium" panose="020B0603020102020204" pitchFamily="34" charset="0"/>
                          <a:cs typeface="Calibri" panose="020F0502020204030204" pitchFamily="34" charset="0"/>
                        </a:rPr>
                        <a:t>Marina del Ray</a:t>
                      </a:r>
                      <a:r>
                        <a:rPr lang="en-IN" sz="1800" b="0" dirty="0">
                          <a:latin typeface="Franklin Gothic Medium" panose="020B0603020102020204" pitchFamily="34" charset="0"/>
                          <a:cs typeface="Calibri" panose="020F0502020204030204" pitchFamily="34" charset="0"/>
                        </a:rPr>
                        <a:t>( 5</a:t>
                      </a:r>
                      <a:r>
                        <a:rPr lang="en-IN" sz="1800" b="0" baseline="30000" dirty="0">
                          <a:latin typeface="Franklin Gothic Medium" panose="020B0603020102020204" pitchFamily="34" charset="0"/>
                          <a:cs typeface="Calibri" panose="020F0502020204030204" pitchFamily="34" charset="0"/>
                        </a:rPr>
                        <a:t>th</a:t>
                      </a:r>
                      <a:r>
                        <a:rPr lang="en-IN" sz="1800" b="0" dirty="0">
                          <a:latin typeface="Franklin Gothic Medium" panose="020B0603020102020204" pitchFamily="34" charset="0"/>
                          <a:cs typeface="Calibri" panose="020F0502020204030204" pitchFamily="34" charset="0"/>
                        </a:rPr>
                        <a:t> June, 2018)</a:t>
                      </a:r>
                    </a:p>
                    <a:p>
                      <a:endParaRPr lang="en-US" b="0" dirty="0">
                        <a:latin typeface="Franklin Gothic Medium" panose="020B060302010202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247316"/>
                  </a:ext>
                </a:extLst>
              </a:tr>
              <a:tr h="170596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u="sng" dirty="0">
                          <a:latin typeface="Franklin Gothic Medium" panose="020B0603020102020204" pitchFamily="34" charset="0"/>
                          <a:cs typeface="Calibri" panose="020F0502020204030204" pitchFamily="34" charset="0"/>
                        </a:rPr>
                        <a:t>Patterns affecting the skills in Halo: 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Franklin Gothic Medium" panose="020B0603020102020204" pitchFamily="34" charset="0"/>
                          <a:cs typeface="Calibri" panose="020F0502020204030204" pitchFamily="34" charset="0"/>
                        </a:rPr>
                        <a:t>How player’s gameplay patterns affect the wining in the game of Halo and making predictions for the same.</a:t>
                      </a:r>
                    </a:p>
                    <a:p>
                      <a:endParaRPr lang="en-US" dirty="0">
                        <a:latin typeface="Franklin Gothic Medium" panose="020B060302010202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u="sng" dirty="0">
                          <a:solidFill>
                            <a:srgbClr val="0070C0"/>
                          </a:solidFill>
                          <a:latin typeface="Franklin Gothic Medium" panose="020B0603020102020204" pitchFamily="34" charset="0"/>
                          <a:cs typeface="Calibri" panose="020F0502020204030204" pitchFamily="34" charset="0"/>
                        </a:rPr>
                        <a:t>https://jeffhuang.com/Final_HaloLearning_CHI13.pdf </a:t>
                      </a:r>
                    </a:p>
                    <a:p>
                      <a:endParaRPr lang="en-US" dirty="0">
                        <a:latin typeface="Franklin Gothic Medium" panose="020B060302010202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Franklin Gothic Medium" panose="020B0603020102020204" pitchFamily="34" charset="0"/>
                          <a:cs typeface="Calibri" panose="020F0502020204030204" pitchFamily="34" charset="0"/>
                        </a:rPr>
                        <a:t>Authors: </a:t>
                      </a:r>
                      <a:r>
                        <a:rPr lang="en-IN" sz="1800" b="1" dirty="0">
                          <a:latin typeface="Franklin Gothic Medium" panose="020B0603020102020204" pitchFamily="34" charset="0"/>
                          <a:cs typeface="Calibri" panose="020F0502020204030204" pitchFamily="34" charset="0"/>
                        </a:rPr>
                        <a:t>Jeff Huang, Thomas Zimmermann &amp; Charles Harrison</a:t>
                      </a:r>
                      <a:r>
                        <a:rPr lang="en-IN" sz="1800" b="0" dirty="0">
                          <a:latin typeface="Franklin Gothic Medium" panose="020B0603020102020204" pitchFamily="34" charset="0"/>
                          <a:cs typeface="Calibri" panose="020F0502020204030204" pitchFamily="34" charset="0"/>
                        </a:rPr>
                        <a:t>(June 2013)</a:t>
                      </a:r>
                    </a:p>
                    <a:p>
                      <a:endParaRPr lang="en-US" dirty="0">
                        <a:latin typeface="Franklin Gothic Medium" panose="020B060302010202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6025764"/>
                  </a:ext>
                </a:extLst>
              </a:tr>
              <a:tr h="14366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1" u="sng" dirty="0" err="1">
                          <a:latin typeface="Franklin Gothic Medium" panose="020B0603020102020204" pitchFamily="34" charset="0"/>
                          <a:cs typeface="Calibri" panose="020F0502020204030204" pitchFamily="34" charset="0"/>
                        </a:rPr>
                        <a:t>Predicitng</a:t>
                      </a:r>
                      <a:r>
                        <a:rPr lang="en-IN" sz="1800" b="1" u="sng" dirty="0">
                          <a:latin typeface="Franklin Gothic Medium" panose="020B0603020102020204" pitchFamily="34" charset="0"/>
                          <a:cs typeface="Calibri" panose="020F0502020204030204" pitchFamily="34" charset="0"/>
                        </a:rPr>
                        <a:t> Winner in StarCraft Games : 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0" dirty="0">
                          <a:latin typeface="Franklin Gothic Medium" panose="020B0603020102020204" pitchFamily="34" charset="0"/>
                          <a:cs typeface="Calibri" panose="020F0502020204030204" pitchFamily="34" charset="0"/>
                        </a:rPr>
                        <a:t>This study predicts the winner in two player Star Craft Games using the classification models. </a:t>
                      </a:r>
                    </a:p>
                    <a:p>
                      <a:endParaRPr lang="en-US" dirty="0">
                        <a:latin typeface="Franklin Gothic Medium" panose="020B060302010202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u="sng" dirty="0">
                          <a:solidFill>
                            <a:srgbClr val="0070C0"/>
                          </a:solidFill>
                          <a:latin typeface="Franklin Gothic Medium" panose="020B0603020102020204" pitchFamily="34" charset="0"/>
                          <a:cs typeface="Calibri" panose="020F0502020204030204" pitchFamily="34" charset="0"/>
                        </a:rPr>
                        <a:t>http://ceur-ws.org/Vol-1394/paper_3.pdf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Franklin Gothic Medium" panose="020B0603020102020204" pitchFamily="34" charset="0"/>
                          <a:cs typeface="Calibri" panose="020F0502020204030204" pitchFamily="34" charset="0"/>
                        </a:rPr>
                        <a:t>Author: </a:t>
                      </a:r>
                      <a:r>
                        <a:rPr lang="en-US" sz="1800" b="1" dirty="0">
                          <a:latin typeface="Franklin Gothic Medium" panose="020B0603020102020204" pitchFamily="34" charset="0"/>
                          <a:cs typeface="Calibri" panose="020F0502020204030204" pitchFamily="34" charset="0"/>
                        </a:rPr>
                        <a:t>Antonio A. </a:t>
                      </a:r>
                      <a:r>
                        <a:rPr lang="en-US" sz="1800" b="1" dirty="0" err="1">
                          <a:latin typeface="Franklin Gothic Medium" panose="020B0603020102020204" pitchFamily="34" charset="0"/>
                          <a:cs typeface="Calibri" panose="020F0502020204030204" pitchFamily="34" charset="0"/>
                        </a:rPr>
                        <a:t>S´anchez</a:t>
                      </a:r>
                      <a:r>
                        <a:rPr lang="en-US" sz="1800" b="1" dirty="0">
                          <a:latin typeface="Franklin Gothic Medium" panose="020B0603020102020204" pitchFamily="34" charset="0"/>
                          <a:cs typeface="Calibri" panose="020F0502020204030204" pitchFamily="34" charset="0"/>
                        </a:rPr>
                        <a:t>-Ruiz</a:t>
                      </a:r>
                      <a:r>
                        <a:rPr lang="en-US" sz="1800" b="0" dirty="0">
                          <a:latin typeface="Franklin Gothic Medium" panose="020B060302010202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IN" sz="1800" b="0" dirty="0">
                          <a:latin typeface="Franklin Gothic Medium" panose="020B0603020102020204" pitchFamily="34" charset="0"/>
                          <a:cs typeface="Calibri" panose="020F0502020204030204" pitchFamily="34" charset="0"/>
                        </a:rPr>
                        <a:t>( April 2016) </a:t>
                      </a:r>
                    </a:p>
                    <a:p>
                      <a:endParaRPr lang="en-US" b="0" dirty="0">
                        <a:latin typeface="Franklin Gothic Medium" panose="020B060302010202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48582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347134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BCAD38B-5F61-4FEB-A1D1-5FC0D666D2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04E869F-EBC2-416E-8FB7-4F6A45F66D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1979952" cy="6644081"/>
          </a:xfrm>
          <a:prstGeom prst="rect">
            <a:avLst/>
          </a:prstGeom>
          <a:ln>
            <a:noFill/>
          </a:ln>
          <a:effectLst>
            <a:outerShdw blurRad="98425" dist="76200" dir="4380000" algn="tl" rotWithShape="0">
              <a:srgbClr val="000000">
                <a:alpha val="68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64C818-43E4-496D-982E-0DE137ADB742}"/>
              </a:ext>
            </a:extLst>
          </p:cNvPr>
          <p:cNvPicPr/>
          <p:nvPr/>
        </p:nvPicPr>
        <p:blipFill rotWithShape="1">
          <a:blip r:embed="rId4">
            <a:alphaModFix amt="43000"/>
            <a:extLst/>
          </a:blip>
          <a:srcRect t="2361" b="549"/>
          <a:stretch/>
        </p:blipFill>
        <p:spPr bwMode="auto">
          <a:xfrm>
            <a:off x="20" y="10"/>
            <a:ext cx="11734780" cy="640872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3" name="Freeform 9">
            <a:extLst>
              <a:ext uri="{FF2B5EF4-FFF2-40B4-BE49-F238E27FC236}">
                <a16:creationId xmlns:a16="http://schemas.microsoft.com/office/drawing/2014/main" id="{7D1C9B27-27B9-4E9E-82C8-6F9B7D12B8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9525" y="0"/>
            <a:ext cx="11763766" cy="6419514"/>
          </a:xfrm>
          <a:custGeom>
            <a:avLst/>
            <a:gdLst/>
            <a:ahLst/>
            <a:cxnLst/>
            <a:rect l="l" t="t" r="r" b="b"/>
            <a:pathLst>
              <a:path w="11773291" h="6419514">
                <a:moveTo>
                  <a:pt x="11750059" y="0"/>
                </a:moveTo>
                <a:lnTo>
                  <a:pt x="11773291" y="6419514"/>
                </a:lnTo>
                <a:lnTo>
                  <a:pt x="0" y="6411047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18F620-E93A-4CCF-BAA6-A6FEF9A52D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</p:spPr>
        <p:txBody>
          <a:bodyPr>
            <a:normAutofit/>
          </a:bodyPr>
          <a:lstStyle/>
          <a:p>
            <a:r>
              <a:rPr lang="en-US" dirty="0"/>
              <a:t>Data Exploration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71460A-4CB8-45FD-BECD-BC73F7BD2E5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045841" y="3322040"/>
            <a:ext cx="10394707" cy="1151965"/>
          </a:xfrm>
          <a:solidFill>
            <a:schemeClr val="bg1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cap="none" dirty="0">
                <a:latin typeface="Franklin Gothic Medium Cond" panose="020B0606030402020204" pitchFamily="34" charset="0"/>
                <a:cs typeface="Calibri" panose="020F0502020204030204" pitchFamily="34" charset="0"/>
              </a:rPr>
              <a:t>We had huge data set of </a:t>
            </a:r>
            <a:r>
              <a:rPr lang="en-US" b="1" u="sng" cap="none" dirty="0">
                <a:latin typeface="Franklin Gothic Medium Cond" panose="020B0606030402020204" pitchFamily="34" charset="0"/>
                <a:cs typeface="Calibri" panose="020F0502020204030204" pitchFamily="34" charset="0"/>
              </a:rPr>
              <a:t>4.4 million rows </a:t>
            </a:r>
            <a:r>
              <a:rPr lang="en-US" cap="none" dirty="0">
                <a:latin typeface="Franklin Gothic Medium Cond" panose="020B0606030402020204" pitchFamily="34" charset="0"/>
                <a:cs typeface="Calibri" panose="020F0502020204030204" pitchFamily="34" charset="0"/>
              </a:rPr>
              <a:t>of data which was difficult to handle. Thus we did the random sampling of </a:t>
            </a:r>
            <a:r>
              <a:rPr lang="en-US" b="1" u="sng" cap="none" dirty="0">
                <a:latin typeface="Franklin Gothic Medium Cond" panose="020B0606030402020204" pitchFamily="34" charset="0"/>
                <a:cs typeface="Calibri" panose="020F0502020204030204" pitchFamily="34" charset="0"/>
              </a:rPr>
              <a:t>100,000 rows </a:t>
            </a:r>
            <a:r>
              <a:rPr lang="en-US" cap="none" dirty="0">
                <a:latin typeface="Franklin Gothic Medium Cond" panose="020B0606030402020204" pitchFamily="34" charset="0"/>
                <a:cs typeface="Calibri" panose="020F0502020204030204" pitchFamily="34" charset="0"/>
              </a:rPr>
              <a:t>of data</a:t>
            </a:r>
            <a:endParaRPr lang="en-US" dirty="0">
              <a:latin typeface="Franklin Gothic Medium Cond" panose="020B060603040202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E9AE32D-417D-4951-BD6D-383A7A5E60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5600215"/>
            <a:ext cx="11731752" cy="780581"/>
          </a:xfrm>
          <a:prstGeom prst="rect">
            <a:avLst/>
          </a:pr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64644437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in Event">
  <a:themeElements>
    <a:clrScheme name="Main Event">
      <a:dk1>
        <a:sysClr val="windowText" lastClr="000000"/>
      </a:dk1>
      <a:lt1>
        <a:sysClr val="window" lastClr="FFFFFF"/>
      </a:lt1>
      <a:dk2>
        <a:srgbClr val="424242"/>
      </a:dk2>
      <a:lt2>
        <a:srgbClr val="C8C8C8"/>
      </a:lt2>
      <a:accent1>
        <a:srgbClr val="B80E0F"/>
      </a:accent1>
      <a:accent2>
        <a:srgbClr val="A6987D"/>
      </a:accent2>
      <a:accent3>
        <a:srgbClr val="7F9A71"/>
      </a:accent3>
      <a:accent4>
        <a:srgbClr val="64969F"/>
      </a:accent4>
      <a:accent5>
        <a:srgbClr val="9B75B2"/>
      </a:accent5>
      <a:accent6>
        <a:srgbClr val="80737A"/>
      </a:accent6>
      <a:hlink>
        <a:srgbClr val="F21213"/>
      </a:hlink>
      <a:folHlink>
        <a:srgbClr val="B6A394"/>
      </a:folHlink>
    </a:clrScheme>
    <a:fontScheme name="Main Event">
      <a:maj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in Even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blipFill>
          <a:blip xmlns:r="http://schemas.openxmlformats.org/officeDocument/2006/relationships" r:embed="rId1">
            <a:duotone>
              <a:schemeClr val="phClr">
                <a:shade val="88000"/>
                <a:lumMod val="88000"/>
              </a:schemeClr>
              <a:schemeClr val="phClr"/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25400" dist="127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0"/>
        </a:gradFill>
        <a:blipFill>
          <a:blip xmlns:r="http://schemas.openxmlformats.org/officeDocument/2006/relationships" r:embed="rId2">
            <a:duotone>
              <a:schemeClr val="phClr">
                <a:shade val="48000"/>
                <a:satMod val="110000"/>
                <a:lumMod val="40000"/>
              </a:schemeClr>
              <a:schemeClr val="phClr">
                <a:tint val="90000"/>
                <a:lumMod val="10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in Event" id="{AC372BB4-D83D-411E-B849-B641926BA760}" vid="{F1EFBDE3-1A95-4E3D-81AD-1F53D65BEA0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</TotalTime>
  <Words>1363</Words>
  <Application>Microsoft Office PowerPoint</Application>
  <PresentationFormat>Widescreen</PresentationFormat>
  <Paragraphs>249</Paragraphs>
  <Slides>38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4" baseType="lpstr">
      <vt:lpstr>Arial</vt:lpstr>
      <vt:lpstr>Calibri</vt:lpstr>
      <vt:lpstr>Franklin Gothic Medium</vt:lpstr>
      <vt:lpstr>Franklin Gothic Medium Cond</vt:lpstr>
      <vt:lpstr>Impact</vt:lpstr>
      <vt:lpstr>Main Event</vt:lpstr>
      <vt:lpstr>PowerPoint Presentation</vt:lpstr>
      <vt:lpstr>Agenda</vt:lpstr>
      <vt:lpstr>Introduction</vt:lpstr>
      <vt:lpstr>Overview of the dataset</vt:lpstr>
      <vt:lpstr>Overview of the dataset (Variables)</vt:lpstr>
      <vt:lpstr>Overview of the dataset (Variables)</vt:lpstr>
      <vt:lpstr>Problem statement</vt:lpstr>
      <vt:lpstr>literature</vt:lpstr>
      <vt:lpstr>Data Exploration</vt:lpstr>
      <vt:lpstr>SCATTERPLOTS</vt:lpstr>
      <vt:lpstr> HISTOGRAMS </vt:lpstr>
      <vt:lpstr>Data cleaning and preprocessing</vt:lpstr>
      <vt:lpstr>Data cleaning and preprocessing</vt:lpstr>
      <vt:lpstr>Data cleaning and preprocessing</vt:lpstr>
      <vt:lpstr>Data cleaning and preprocessing</vt:lpstr>
      <vt:lpstr>Data cleaning and preprocessing</vt:lpstr>
      <vt:lpstr>Method implementations</vt:lpstr>
      <vt:lpstr>Multiple linear regression</vt:lpstr>
      <vt:lpstr>Multiple Linear Regression</vt:lpstr>
      <vt:lpstr>Multiple Linear Regression</vt:lpstr>
      <vt:lpstr>Multiple Linear Regression</vt:lpstr>
      <vt:lpstr>Multiple linear regression</vt:lpstr>
      <vt:lpstr>Multiple linear regression</vt:lpstr>
      <vt:lpstr>Multiple linear regression</vt:lpstr>
      <vt:lpstr>Multiple linear regression</vt:lpstr>
      <vt:lpstr>Regression Tree</vt:lpstr>
      <vt:lpstr>Regression tree</vt:lpstr>
      <vt:lpstr>Regression tree</vt:lpstr>
      <vt:lpstr>KNN – K NEAREST NEIGHBORS</vt:lpstr>
      <vt:lpstr>KNN – K NEAREST NEIGHBORS</vt:lpstr>
      <vt:lpstr>KNN – K NEAREST NEIGHBORS</vt:lpstr>
      <vt:lpstr>analysis </vt:lpstr>
      <vt:lpstr>Results </vt:lpstr>
      <vt:lpstr>Results </vt:lpstr>
      <vt:lpstr>Results </vt:lpstr>
      <vt:lpstr>conclusion</vt:lpstr>
      <vt:lpstr>Predicted Output</vt:lpstr>
      <vt:lpstr>Best Strategy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rachana.patil</dc:creator>
  <cp:lastModifiedBy>Sidhant Ahluwalia</cp:lastModifiedBy>
  <cp:revision>18</cp:revision>
  <dcterms:created xsi:type="dcterms:W3CDTF">2018-12-08T15:24:40Z</dcterms:created>
  <dcterms:modified xsi:type="dcterms:W3CDTF">2019-05-14T07:43:01Z</dcterms:modified>
</cp:coreProperties>
</file>